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52" r:id="rId1"/>
  </p:sldMasterIdLst>
  <p:notesMasterIdLst>
    <p:notesMasterId r:id="rId63"/>
  </p:notesMasterIdLst>
  <p:handoutMasterIdLst>
    <p:handoutMasterId r:id="rId64"/>
  </p:handoutMasterIdLst>
  <p:sldIdLst>
    <p:sldId id="256" r:id="rId2"/>
    <p:sldId id="507" r:id="rId3"/>
    <p:sldId id="571" r:id="rId4"/>
    <p:sldId id="574" r:id="rId5"/>
    <p:sldId id="530" r:id="rId6"/>
    <p:sldId id="476" r:id="rId7"/>
    <p:sldId id="453" r:id="rId8"/>
    <p:sldId id="534" r:id="rId9"/>
    <p:sldId id="425" r:id="rId10"/>
    <p:sldId id="532" r:id="rId11"/>
    <p:sldId id="533" r:id="rId12"/>
    <p:sldId id="593" r:id="rId13"/>
    <p:sldId id="594" r:id="rId14"/>
    <p:sldId id="526" r:id="rId15"/>
    <p:sldId id="463" r:id="rId16"/>
    <p:sldId id="620" r:id="rId17"/>
    <p:sldId id="621" r:id="rId18"/>
    <p:sldId id="601" r:id="rId19"/>
    <p:sldId id="535" r:id="rId20"/>
    <p:sldId id="459" r:id="rId21"/>
    <p:sldId id="536" r:id="rId22"/>
    <p:sldId id="520" r:id="rId23"/>
    <p:sldId id="578" r:id="rId24"/>
    <p:sldId id="605" r:id="rId25"/>
    <p:sldId id="606" r:id="rId26"/>
    <p:sldId id="607" r:id="rId27"/>
    <p:sldId id="609" r:id="rId28"/>
    <p:sldId id="608" r:id="rId29"/>
    <p:sldId id="579" r:id="rId30"/>
    <p:sldId id="580" r:id="rId31"/>
    <p:sldId id="581" r:id="rId32"/>
    <p:sldId id="538" r:id="rId33"/>
    <p:sldId id="539" r:id="rId34"/>
    <p:sldId id="540" r:id="rId35"/>
    <p:sldId id="541" r:id="rId36"/>
    <p:sldId id="624" r:id="rId37"/>
    <p:sldId id="625" r:id="rId38"/>
    <p:sldId id="628" r:id="rId39"/>
    <p:sldId id="626" r:id="rId40"/>
    <p:sldId id="627" r:id="rId41"/>
    <p:sldId id="622" r:id="rId42"/>
    <p:sldId id="629" r:id="rId43"/>
    <p:sldId id="610" r:id="rId44"/>
    <p:sldId id="611" r:id="rId45"/>
    <p:sldId id="612" r:id="rId46"/>
    <p:sldId id="613" r:id="rId47"/>
    <p:sldId id="614" r:id="rId48"/>
    <p:sldId id="615" r:id="rId49"/>
    <p:sldId id="617" r:id="rId50"/>
    <p:sldId id="619" r:id="rId51"/>
    <p:sldId id="587" r:id="rId52"/>
    <p:sldId id="543" r:id="rId53"/>
    <p:sldId id="588" r:id="rId54"/>
    <p:sldId id="545" r:id="rId55"/>
    <p:sldId id="590" r:id="rId56"/>
    <p:sldId id="546" r:id="rId57"/>
    <p:sldId id="547" r:id="rId58"/>
    <p:sldId id="550" r:id="rId59"/>
    <p:sldId id="551" r:id="rId60"/>
    <p:sldId id="595" r:id="rId61"/>
    <p:sldId id="503" r:id="rId62"/>
  </p:sldIdLst>
  <p:sldSz cx="9144000" cy="6858000" type="screen4x3"/>
  <p:notesSz cx="6797675" cy="987266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521415D9-36F7-43E2-AB2F-B90AF26B5E84}">
      <p14:sectionLst xmlns:p14="http://schemas.microsoft.com/office/powerpoint/2010/main">
        <p14:section name="Sezione predefinita" id="{5471495C-8C0E-4EE0-B15B-5FC882DCF6E6}">
          <p14:sldIdLst>
            <p14:sldId id="256"/>
            <p14:sldId id="507"/>
            <p14:sldId id="571"/>
            <p14:sldId id="574"/>
            <p14:sldId id="530"/>
            <p14:sldId id="476"/>
            <p14:sldId id="453"/>
            <p14:sldId id="534"/>
            <p14:sldId id="425"/>
            <p14:sldId id="532"/>
            <p14:sldId id="533"/>
            <p14:sldId id="593"/>
            <p14:sldId id="594"/>
            <p14:sldId id="526"/>
            <p14:sldId id="463"/>
            <p14:sldId id="620"/>
            <p14:sldId id="621"/>
            <p14:sldId id="601"/>
            <p14:sldId id="535"/>
            <p14:sldId id="459"/>
            <p14:sldId id="536"/>
            <p14:sldId id="520"/>
            <p14:sldId id="578"/>
            <p14:sldId id="605"/>
            <p14:sldId id="606"/>
            <p14:sldId id="607"/>
            <p14:sldId id="609"/>
            <p14:sldId id="608"/>
            <p14:sldId id="579"/>
            <p14:sldId id="580"/>
            <p14:sldId id="581"/>
            <p14:sldId id="538"/>
            <p14:sldId id="539"/>
            <p14:sldId id="540"/>
            <p14:sldId id="541"/>
            <p14:sldId id="624"/>
            <p14:sldId id="625"/>
            <p14:sldId id="628"/>
            <p14:sldId id="626"/>
            <p14:sldId id="627"/>
            <p14:sldId id="622"/>
            <p14:sldId id="629"/>
            <p14:sldId id="610"/>
            <p14:sldId id="611"/>
            <p14:sldId id="612"/>
            <p14:sldId id="613"/>
            <p14:sldId id="614"/>
            <p14:sldId id="615"/>
            <p14:sldId id="617"/>
            <p14:sldId id="619"/>
            <p14:sldId id="587"/>
            <p14:sldId id="543"/>
            <p14:sldId id="588"/>
            <p14:sldId id="545"/>
            <p14:sldId id="590"/>
            <p14:sldId id="546"/>
            <p14:sldId id="547"/>
            <p14:sldId id="550"/>
            <p14:sldId id="551"/>
            <p14:sldId id="595"/>
          </p14:sldIdLst>
        </p14:section>
        <p14:section name="Sezione senza titolo" id="{9ADE3B9E-5E35-4B7A-88F6-1F2C773D84A6}">
          <p14:sldIdLst>
            <p14:sldId id="50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23" autoAdjust="0"/>
    <p:restoredTop sz="94036" autoAdjust="0"/>
  </p:normalViewPr>
  <p:slideViewPr>
    <p:cSldViewPr>
      <p:cViewPr varScale="1">
        <p:scale>
          <a:sx n="106" d="100"/>
          <a:sy n="106" d="100"/>
        </p:scale>
        <p:origin x="-2034"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3" y="3"/>
            <a:ext cx="2946400" cy="4937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3"/>
            <a:ext cx="2946400" cy="493713"/>
          </a:xfrm>
          <a:prstGeom prst="rect">
            <a:avLst/>
          </a:prstGeom>
        </p:spPr>
        <p:txBody>
          <a:bodyPr vert="horz" lIns="91440" tIns="45720" rIns="91440" bIns="45720" rtlCol="0"/>
          <a:lstStyle>
            <a:lvl1pPr algn="r">
              <a:defRPr sz="1200"/>
            </a:lvl1pPr>
          </a:lstStyle>
          <a:p>
            <a:fld id="{98AEA979-43E4-4A89-94D7-B82C7352B45C}" type="datetimeFigureOut">
              <a:rPr lang="it-IT" smtClean="0"/>
              <a:t>27/06/2017</a:t>
            </a:fld>
            <a:endParaRPr lang="it-IT"/>
          </a:p>
        </p:txBody>
      </p:sp>
      <p:sp>
        <p:nvSpPr>
          <p:cNvPr id="4" name="Segnaposto piè di pagina 3"/>
          <p:cNvSpPr>
            <a:spLocks noGrp="1"/>
          </p:cNvSpPr>
          <p:nvPr>
            <p:ph type="ftr" sz="quarter" idx="2"/>
          </p:nvPr>
        </p:nvSpPr>
        <p:spPr>
          <a:xfrm>
            <a:off x="3" y="9377363"/>
            <a:ext cx="2946400" cy="49371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fld id="{8474998F-C8A2-4EA2-9356-3AF4E2B3D45C}" type="slidenum">
              <a:rPr lang="it-IT" smtClean="0"/>
              <a:t>‹N›</a:t>
            </a:fld>
            <a:endParaRPr lang="it-IT"/>
          </a:p>
        </p:txBody>
      </p:sp>
    </p:spTree>
    <p:extLst>
      <p:ext uri="{BB962C8B-B14F-4D97-AF65-F5344CB8AC3E}">
        <p14:creationId xmlns:p14="http://schemas.microsoft.com/office/powerpoint/2010/main" val="1311113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Shape 21"/>
          <p:cNvSpPr>
            <a:spLocks noGrp="1" noRot="1" noChangeAspect="1"/>
          </p:cNvSpPr>
          <p:nvPr>
            <p:ph type="sldImg"/>
          </p:nvPr>
        </p:nvSpPr>
        <p:spPr>
          <a:xfrm>
            <a:off x="930275" y="739775"/>
            <a:ext cx="4937125" cy="3703638"/>
          </a:xfrm>
          <a:prstGeom prst="rect">
            <a:avLst/>
          </a:prstGeom>
        </p:spPr>
        <p:txBody>
          <a:bodyPr/>
          <a:lstStyle/>
          <a:p>
            <a:endParaRPr/>
          </a:p>
        </p:txBody>
      </p:sp>
      <p:sp>
        <p:nvSpPr>
          <p:cNvPr id="22" name="Shape 22"/>
          <p:cNvSpPr>
            <a:spLocks noGrp="1"/>
          </p:cNvSpPr>
          <p:nvPr>
            <p:ph type="body" sz="quarter" idx="1"/>
          </p:nvPr>
        </p:nvSpPr>
        <p:spPr>
          <a:xfrm>
            <a:off x="906360" y="4689515"/>
            <a:ext cx="4984962" cy="4442698"/>
          </a:xfrm>
          <a:prstGeom prst="rect">
            <a:avLst/>
          </a:prstGeom>
        </p:spPr>
        <p:txBody>
          <a:bodyPr/>
          <a:lstStyle/>
          <a:p>
            <a:endParaRPr/>
          </a:p>
        </p:txBody>
      </p:sp>
    </p:spTree>
    <p:extLst>
      <p:ext uri="{BB962C8B-B14F-4D97-AF65-F5344CB8AC3E}">
        <p14:creationId xmlns:p14="http://schemas.microsoft.com/office/powerpoint/2010/main" val="2599776097"/>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276867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5891419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1739071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173907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80606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80606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80606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80606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8060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824262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r>
              <a:rPr lang="it-IT"/>
              <a:t>3/21/2017</a:t>
            </a:r>
            <a:endParaRPr lang="en-US"/>
          </a:p>
        </p:txBody>
      </p:sp>
      <p:sp>
        <p:nvSpPr>
          <p:cNvPr id="5" name="Footer Placeholder 4"/>
          <p:cNvSpPr>
            <a:spLocks noGrp="1"/>
          </p:cNvSpPr>
          <p:nvPr>
            <p:ph type="ftr" sz="quarter" idx="11"/>
          </p:nvPr>
        </p:nvSpPr>
        <p:spPr/>
        <p:txBody>
          <a:bodyPr/>
          <a:lstStyle/>
          <a:p>
            <a:r>
              <a:rPr lang="en-US"/>
              <a:t>Direzione Legislazione Opere Pubbliche </a:t>
            </a:r>
          </a:p>
        </p:txBody>
      </p:sp>
      <p:sp>
        <p:nvSpPr>
          <p:cNvPr id="6" name="Slide Number Placeholder 5"/>
          <p:cNvSpPr>
            <a:spLocks noGrp="1"/>
          </p:cNvSpPr>
          <p:nvPr>
            <p:ph type="sldNum" sz="quarter" idx="12"/>
          </p:nvPr>
        </p:nvSpPr>
        <p:spPr/>
        <p:txBody>
          <a:bodyPr/>
          <a:lstStyle/>
          <a:p>
            <a:fld id="{86CB4B4D-7CA3-9044-876B-883B54F8677D}" type="slidenum">
              <a:rPr lang="it-IT" smtClean="0"/>
              <a:pPr/>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r>
              <a:rPr lang="it-IT"/>
              <a:t>3/21/2017</a:t>
            </a:r>
            <a:endParaRPr lang="en-US"/>
          </a:p>
        </p:txBody>
      </p:sp>
      <p:sp>
        <p:nvSpPr>
          <p:cNvPr id="6" name="Slide Number Placeholder 5"/>
          <p:cNvSpPr>
            <a:spLocks noGrp="1"/>
          </p:cNvSpPr>
          <p:nvPr>
            <p:ph type="sldNum" sz="quarter" idx="12"/>
          </p:nvPr>
        </p:nvSpPr>
        <p:spPr/>
        <p:txBody>
          <a:bodyPr/>
          <a:lstStyle/>
          <a:p>
            <a:fld id="{86CB4B4D-7CA3-9044-876B-883B54F8677D}" type="slidenum">
              <a:rPr lang="it-IT" smtClean="0"/>
              <a:pPr/>
              <a:t>‹N›</a:t>
            </a:fld>
            <a:endParaRPr lang="it-IT"/>
          </a:p>
        </p:txBody>
      </p:sp>
      <p:sp>
        <p:nvSpPr>
          <p:cNvPr id="7" name="Footer Placeholder 5"/>
          <p:cNvSpPr>
            <a:spLocks noGrp="1"/>
          </p:cNvSpPr>
          <p:nvPr>
            <p:ph type="ftr" sz="quarter" idx="11"/>
          </p:nvPr>
        </p:nvSpPr>
        <p:spPr>
          <a:xfrm>
            <a:off x="755576" y="6237312"/>
            <a:ext cx="4873869" cy="365125"/>
          </a:xfrm>
        </p:spPr>
        <p:txBody>
          <a:bodyPr/>
          <a:lstStyle>
            <a:lvl1pPr>
              <a:defRPr i="1">
                <a:latin typeface="Arial" panose="020B0604020202020204" pitchFamily="34" charset="0"/>
                <a:cs typeface="Arial" panose="020B0604020202020204" pitchFamily="34" charset="0"/>
              </a:defRPr>
            </a:lvl1pPr>
          </a:lstStyle>
          <a:p>
            <a:r>
              <a:rPr lang="it-IT" dirty="0"/>
              <a:t>Avv. Francesca Ottavi – Direzione Legislazione Opere Pubbliche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r>
              <a:rPr lang="it-IT"/>
              <a:t>3/21/2017</a:t>
            </a:r>
            <a:endParaRPr lang="en-US"/>
          </a:p>
        </p:txBody>
      </p:sp>
      <p:sp>
        <p:nvSpPr>
          <p:cNvPr id="5" name="Footer Placeholder 4"/>
          <p:cNvSpPr>
            <a:spLocks noGrp="1"/>
          </p:cNvSpPr>
          <p:nvPr>
            <p:ph type="ftr" sz="quarter" idx="11"/>
          </p:nvPr>
        </p:nvSpPr>
        <p:spPr/>
        <p:txBody>
          <a:bodyPr/>
          <a:lstStyle>
            <a:lvl1pPr>
              <a:defRPr i="1">
                <a:latin typeface="Arial" panose="020B0604020202020204" pitchFamily="34" charset="0"/>
                <a:cs typeface="Arial" panose="020B0604020202020204" pitchFamily="34" charset="0"/>
              </a:defRPr>
            </a:lvl1pPr>
          </a:lstStyle>
          <a:p>
            <a:r>
              <a:rPr lang="en-US"/>
              <a:t>Direzione Legislazione Opere Pubbliche </a:t>
            </a: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a titolo">
    <p:spTree>
      <p:nvGrpSpPr>
        <p:cNvPr id="1" name=""/>
        <p:cNvGrpSpPr/>
        <p:nvPr/>
      </p:nvGrpSpPr>
      <p:grpSpPr>
        <a:xfrm>
          <a:off x="0" y="0"/>
          <a:ext cx="0" cy="0"/>
          <a:chOff x="0" y="0"/>
          <a:chExt cx="0" cy="0"/>
        </a:xfrm>
      </p:grpSpPr>
      <p:sp>
        <p:nvSpPr>
          <p:cNvPr id="14" name="Shape 14"/>
          <p:cNvSpPr>
            <a:spLocks noGrp="1"/>
          </p:cNvSpPr>
          <p:nvPr>
            <p:ph type="body" idx="1"/>
          </p:nvPr>
        </p:nvSpPr>
        <p:spPr>
          <a:prstGeom prst="rect">
            <a:avLst/>
          </a:prstGeom>
        </p:spPr>
        <p:txBody>
          <a:bodyPr/>
          <a:lstStyle/>
          <a:p>
            <a:r>
              <a:rPr dirty="0" err="1"/>
              <a:t>Corpo</a:t>
            </a:r>
            <a:r>
              <a:rPr dirty="0"/>
              <a:t> </a:t>
            </a:r>
            <a:r>
              <a:rPr dirty="0" err="1"/>
              <a:t>livello</a:t>
            </a:r>
            <a:r>
              <a:rPr dirty="0"/>
              <a:t> </a:t>
            </a:r>
            <a:r>
              <a:rPr dirty="0" err="1"/>
              <a:t>uno</a:t>
            </a:r>
            <a:endParaRPr dirty="0"/>
          </a:p>
          <a:p>
            <a:pPr lvl="1"/>
            <a:r>
              <a:rPr dirty="0" err="1"/>
              <a:t>Corpo</a:t>
            </a:r>
            <a:r>
              <a:rPr dirty="0"/>
              <a:t> </a:t>
            </a:r>
            <a:r>
              <a:rPr dirty="0" err="1"/>
              <a:t>livello</a:t>
            </a:r>
            <a:r>
              <a:rPr dirty="0"/>
              <a:t> due</a:t>
            </a:r>
          </a:p>
          <a:p>
            <a:pPr lvl="2"/>
            <a:r>
              <a:rPr dirty="0" err="1"/>
              <a:t>Corpo</a:t>
            </a:r>
            <a:r>
              <a:rPr dirty="0"/>
              <a:t> </a:t>
            </a:r>
            <a:r>
              <a:rPr dirty="0" err="1"/>
              <a:t>livello</a:t>
            </a:r>
            <a:r>
              <a:rPr dirty="0"/>
              <a:t> </a:t>
            </a:r>
            <a:r>
              <a:rPr dirty="0" err="1"/>
              <a:t>tre</a:t>
            </a:r>
            <a:endParaRPr dirty="0"/>
          </a:p>
          <a:p>
            <a:pPr lvl="3"/>
            <a:r>
              <a:rPr dirty="0" err="1"/>
              <a:t>Corpo</a:t>
            </a:r>
            <a:r>
              <a:rPr dirty="0"/>
              <a:t> </a:t>
            </a:r>
            <a:r>
              <a:rPr dirty="0" err="1"/>
              <a:t>livello</a:t>
            </a:r>
            <a:r>
              <a:rPr dirty="0"/>
              <a:t> </a:t>
            </a:r>
            <a:r>
              <a:rPr dirty="0" err="1"/>
              <a:t>quattro</a:t>
            </a:r>
            <a:endParaRPr dirty="0"/>
          </a:p>
          <a:p>
            <a:pPr lvl="4"/>
            <a:r>
              <a:rPr dirty="0" err="1"/>
              <a:t>Corpo</a:t>
            </a:r>
            <a:r>
              <a:rPr dirty="0"/>
              <a:t> </a:t>
            </a:r>
            <a:r>
              <a:rPr dirty="0" err="1"/>
              <a:t>livello</a:t>
            </a:r>
            <a:r>
              <a:rPr dirty="0"/>
              <a:t> cinque</a:t>
            </a:r>
          </a:p>
        </p:txBody>
      </p:sp>
      <p:sp>
        <p:nvSpPr>
          <p:cNvPr id="15" name="Shape 15"/>
          <p:cNvSpPr>
            <a:spLocks noGrp="1"/>
          </p:cNvSpPr>
          <p:nvPr>
            <p:ph type="sldNum" sz="quarter" idx="2"/>
          </p:nvPr>
        </p:nvSpPr>
        <p:spPr>
          <a:xfrm>
            <a:off x="8028384" y="6320928"/>
            <a:ext cx="762000" cy="365125"/>
          </a:xfrm>
          <a:prstGeom prst="rect">
            <a:avLst/>
          </a:prstGeom>
        </p:spPr>
        <p:txBody>
          <a:bodyPr/>
          <a:lstStyle>
            <a:lvl1pPr>
              <a:defRPr sz="1600" b="1">
                <a:latin typeface="Arial" panose="020B0604020202020204" pitchFamily="34" charset="0"/>
                <a:cs typeface="Arial" panose="020B0604020202020204" pitchFamily="34" charset="0"/>
              </a:defRPr>
            </a:lvl1pPr>
          </a:lstStyle>
          <a:p>
            <a:fld id="{86CB4B4D-7CA3-9044-876B-883B54F8677D}" type="slidenum">
              <a:rPr lang="it-IT" smtClean="0"/>
              <a:pPr/>
              <a:t>‹N›</a:t>
            </a:fld>
            <a:endParaRPr lang="it-IT" dirty="0"/>
          </a:p>
        </p:txBody>
      </p:sp>
      <p:sp>
        <p:nvSpPr>
          <p:cNvPr id="2" name="CasellaDiTesto 1"/>
          <p:cNvSpPr txBox="1"/>
          <p:nvPr userDrawn="1"/>
        </p:nvSpPr>
        <p:spPr>
          <a:xfrm>
            <a:off x="827584" y="6320928"/>
            <a:ext cx="6408712" cy="246221"/>
          </a:xfrm>
          <a:prstGeom prst="rect">
            <a:avLst/>
          </a:prstGeom>
          <a:noFill/>
        </p:spPr>
        <p:txBody>
          <a:bodyPr wrap="square" rtlCol="0">
            <a:spAutoFit/>
          </a:bodyPr>
          <a:lstStyle/>
          <a:p>
            <a:pPr marL="0" marR="0" indent="0" algn="l" defTabSz="914400" rtl="0" eaLnBrk="1" fontAlgn="auto" latinLnBrk="0" hangingPunct="0">
              <a:lnSpc>
                <a:spcPct val="100000"/>
              </a:lnSpc>
              <a:spcBef>
                <a:spcPts val="0"/>
              </a:spcBef>
              <a:spcAft>
                <a:spcPts val="0"/>
              </a:spcAft>
              <a:buClrTx/>
              <a:buSzTx/>
              <a:buFontTx/>
              <a:buNone/>
              <a:tabLst/>
              <a:defRPr/>
            </a:pPr>
            <a:r>
              <a:rPr kumimoji="0" lang="it-IT" sz="1000" b="1" i="1" u="none" strike="noStrike" cap="none" spc="0" normalizeH="0" baseline="0" dirty="0">
                <a:ln>
                  <a:noFill/>
                </a:ln>
                <a:solidFill>
                  <a:srgbClr val="002060"/>
                </a:solidFill>
                <a:effectLst/>
                <a:uFillTx/>
                <a:latin typeface="Arial" panose="020B0604020202020204" pitchFamily="34" charset="0"/>
                <a:ea typeface="+mn-ea"/>
                <a:cs typeface="Arial" panose="020B0604020202020204" pitchFamily="34" charset="0"/>
                <a:sym typeface="Helvetica"/>
              </a:rPr>
              <a:t>Avv. </a:t>
            </a:r>
            <a:r>
              <a:rPr kumimoji="0" lang="it-IT" sz="1000" b="1" i="1" u="none" strike="noStrike" cap="none" spc="0" normalizeH="0" baseline="0" dirty="0" smtClean="0">
                <a:ln>
                  <a:noFill/>
                </a:ln>
                <a:solidFill>
                  <a:srgbClr val="002060"/>
                </a:solidFill>
                <a:effectLst/>
                <a:uFillTx/>
                <a:latin typeface="Arial" panose="020B0604020202020204" pitchFamily="34" charset="0"/>
                <a:ea typeface="+mn-ea"/>
                <a:cs typeface="Arial" panose="020B0604020202020204" pitchFamily="34" charset="0"/>
                <a:sym typeface="Helvetica"/>
              </a:rPr>
              <a:t>Matteo Candidi – </a:t>
            </a:r>
            <a:r>
              <a:rPr kumimoji="0" lang="it-IT" sz="1000" b="1" i="1" u="none" strike="noStrike" cap="none" spc="0" normalizeH="0" baseline="0" dirty="0">
                <a:ln>
                  <a:noFill/>
                </a:ln>
                <a:solidFill>
                  <a:srgbClr val="002060"/>
                </a:solidFill>
                <a:effectLst/>
                <a:uFillTx/>
                <a:latin typeface="Arial" panose="020B0604020202020204" pitchFamily="34" charset="0"/>
                <a:ea typeface="+mn-ea"/>
                <a:cs typeface="Arial" panose="020B0604020202020204" pitchFamily="34" charset="0"/>
                <a:sym typeface="Helvetica"/>
              </a:rPr>
              <a:t>Direzione Legislazione Opere Pubbliche</a:t>
            </a:r>
            <a:endParaRPr lang="it-IT" sz="1000" b="1" i="1" dirty="0">
              <a:solidFill>
                <a:srgbClr val="002060"/>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r>
              <a:rPr lang="it-IT"/>
              <a:t>3/21/2017</a:t>
            </a:r>
            <a:endParaRPr lang="en-US"/>
          </a:p>
        </p:txBody>
      </p:sp>
      <p:sp>
        <p:nvSpPr>
          <p:cNvPr id="5" name="Footer Placeholder 4"/>
          <p:cNvSpPr>
            <a:spLocks noGrp="1"/>
          </p:cNvSpPr>
          <p:nvPr>
            <p:ph type="ftr" sz="quarter" idx="11"/>
          </p:nvPr>
        </p:nvSpPr>
        <p:spPr/>
        <p:txBody>
          <a:bodyPr/>
          <a:lstStyle/>
          <a:p>
            <a:r>
              <a:rPr lang="en-US"/>
              <a:t>Direzione Legislazione Opere Pubbliche </a:t>
            </a:r>
          </a:p>
        </p:txBody>
      </p:sp>
      <p:sp>
        <p:nvSpPr>
          <p:cNvPr id="6" name="Slide Number Placeholder 5"/>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r>
              <a:rPr lang="it-IT"/>
              <a:t>3/21/2017</a:t>
            </a:r>
            <a:endParaRPr lang="en-US"/>
          </a:p>
        </p:txBody>
      </p:sp>
      <p:sp>
        <p:nvSpPr>
          <p:cNvPr id="5" name="Footer Placeholder 4"/>
          <p:cNvSpPr>
            <a:spLocks noGrp="1"/>
          </p:cNvSpPr>
          <p:nvPr>
            <p:ph type="ftr" sz="quarter" idx="11"/>
          </p:nvPr>
        </p:nvSpPr>
        <p:spPr/>
        <p:txBody>
          <a:bodyPr/>
          <a:lstStyle/>
          <a:p>
            <a:r>
              <a:rPr lang="en-US"/>
              <a:t>Direzione Legislazione Opere Pubbliche </a:t>
            </a:r>
          </a:p>
        </p:txBody>
      </p:sp>
      <p:sp>
        <p:nvSpPr>
          <p:cNvPr id="6" name="Slide Number Placeholder 5"/>
          <p:cNvSpPr>
            <a:spLocks noGrp="1"/>
          </p:cNvSpPr>
          <p:nvPr>
            <p:ph type="sldNum" sz="quarter" idx="12"/>
          </p:nvPr>
        </p:nvSpPr>
        <p:spPr/>
        <p:txBody>
          <a:bodyPr/>
          <a:lstStyle/>
          <a:p>
            <a:fld id="{86CB4B4D-7CA3-9044-876B-883B54F8677D}" type="slidenum">
              <a:rPr lang="it-IT" smtClean="0"/>
              <a:pPr/>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r>
              <a:rPr lang="it-IT"/>
              <a:t>3/21/2017</a:t>
            </a:r>
            <a:endParaRPr lang="en-US"/>
          </a:p>
        </p:txBody>
      </p:sp>
      <p:sp>
        <p:nvSpPr>
          <p:cNvPr id="6" name="Footer Placeholder 5"/>
          <p:cNvSpPr>
            <a:spLocks noGrp="1"/>
          </p:cNvSpPr>
          <p:nvPr>
            <p:ph type="ftr" sz="quarter" idx="11"/>
          </p:nvPr>
        </p:nvSpPr>
        <p:spPr/>
        <p:txBody>
          <a:bodyPr/>
          <a:lstStyle/>
          <a:p>
            <a:r>
              <a:rPr lang="en-US"/>
              <a:t>Direzione Legislazione Opere Pubbliche </a:t>
            </a:r>
          </a:p>
        </p:txBody>
      </p:sp>
      <p:sp>
        <p:nvSpPr>
          <p:cNvPr id="7" name="Slide Number Placeholder 6"/>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r>
              <a:rPr lang="it-IT"/>
              <a:t>3/21/2017</a:t>
            </a:r>
            <a:endParaRPr lang="en-US"/>
          </a:p>
        </p:txBody>
      </p:sp>
      <p:sp>
        <p:nvSpPr>
          <p:cNvPr id="8" name="Footer Placeholder 7"/>
          <p:cNvSpPr>
            <a:spLocks noGrp="1"/>
          </p:cNvSpPr>
          <p:nvPr>
            <p:ph type="ftr" sz="quarter" idx="11"/>
          </p:nvPr>
        </p:nvSpPr>
        <p:spPr/>
        <p:txBody>
          <a:bodyPr/>
          <a:lstStyle/>
          <a:p>
            <a:r>
              <a:rPr lang="en-US"/>
              <a:t>Direzione Legislazione Opere Pubbliche </a:t>
            </a:r>
          </a:p>
        </p:txBody>
      </p:sp>
      <p:sp>
        <p:nvSpPr>
          <p:cNvPr id="9" name="Slide Number Placeholder 8"/>
          <p:cNvSpPr>
            <a:spLocks noGrp="1"/>
          </p:cNvSpPr>
          <p:nvPr>
            <p:ph type="sldNum" sz="quarter" idx="12"/>
          </p:nvPr>
        </p:nvSpPr>
        <p:spPr/>
        <p:txBody>
          <a:bodyPr/>
          <a:lstStyle/>
          <a:p>
            <a:fld id="{86CB4B4D-7CA3-9044-876B-883B54F8677D}" type="slidenum">
              <a:rPr lang="it-IT" smtClean="0"/>
              <a:pPr/>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r>
              <a:rPr lang="it-IT"/>
              <a:t>3/21/2017</a:t>
            </a:r>
            <a:endParaRPr lang="en-US"/>
          </a:p>
        </p:txBody>
      </p:sp>
      <p:sp>
        <p:nvSpPr>
          <p:cNvPr id="4" name="Footer Placeholder 3"/>
          <p:cNvSpPr>
            <a:spLocks noGrp="1"/>
          </p:cNvSpPr>
          <p:nvPr>
            <p:ph type="ftr" sz="quarter" idx="11"/>
          </p:nvPr>
        </p:nvSpPr>
        <p:spPr/>
        <p:txBody>
          <a:bodyPr/>
          <a:lstStyle/>
          <a:p>
            <a:r>
              <a:rPr lang="en-US"/>
              <a:t>Direzione Legislazione Opere Pubbliche </a:t>
            </a:r>
          </a:p>
        </p:txBody>
      </p:sp>
      <p:sp>
        <p:nvSpPr>
          <p:cNvPr id="5" name="Slide Number Placeholder 4"/>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a:t>3/21/2017</a:t>
            </a:r>
            <a:endParaRPr lang="en-US"/>
          </a:p>
        </p:txBody>
      </p:sp>
      <p:sp>
        <p:nvSpPr>
          <p:cNvPr id="3" name="Footer Placeholder 2"/>
          <p:cNvSpPr>
            <a:spLocks noGrp="1"/>
          </p:cNvSpPr>
          <p:nvPr>
            <p:ph type="ftr" sz="quarter" idx="11"/>
          </p:nvPr>
        </p:nvSpPr>
        <p:spPr/>
        <p:txBody>
          <a:bodyPr/>
          <a:lstStyle/>
          <a:p>
            <a:r>
              <a:rPr lang="en-US"/>
              <a:t>Direzione Legislazione Opere Pubbliche </a:t>
            </a:r>
          </a:p>
        </p:txBody>
      </p:sp>
      <p:sp>
        <p:nvSpPr>
          <p:cNvPr id="4" name="Slide Number Placeholder 3"/>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r>
              <a:rPr lang="it-IT"/>
              <a:t>3/21/2017</a:t>
            </a:r>
            <a:endParaRPr lang="en-US"/>
          </a:p>
        </p:txBody>
      </p:sp>
      <p:sp>
        <p:nvSpPr>
          <p:cNvPr id="6" name="Footer Placeholder 5"/>
          <p:cNvSpPr>
            <a:spLocks noGrp="1"/>
          </p:cNvSpPr>
          <p:nvPr>
            <p:ph type="ftr" sz="quarter" idx="11"/>
          </p:nvPr>
        </p:nvSpPr>
        <p:spPr/>
        <p:txBody>
          <a:bodyPr/>
          <a:lstStyle/>
          <a:p>
            <a:r>
              <a:rPr lang="en-US"/>
              <a:t>Direzione Legislazione Opere Pubbliche </a:t>
            </a:r>
          </a:p>
        </p:txBody>
      </p:sp>
      <p:sp>
        <p:nvSpPr>
          <p:cNvPr id="7" name="Slide Number Placeholder 6"/>
          <p:cNvSpPr>
            <a:spLocks noGrp="1"/>
          </p:cNvSpPr>
          <p:nvPr>
            <p:ph type="sldNum" sz="quarter" idx="12"/>
          </p:nvPr>
        </p:nvSpPr>
        <p:spPr/>
        <p:txBody>
          <a:bodyPr/>
          <a:lstStyle/>
          <a:p>
            <a:fld id="{86CB4B4D-7CA3-9044-876B-883B54F8677D}" type="slidenum">
              <a:rPr lang="it-IT" smtClean="0"/>
              <a:pPr/>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lvl1pPr>
              <a:defRPr sz="1200" i="1">
                <a:latin typeface="Arial" panose="020B0604020202020204" pitchFamily="34" charset="0"/>
                <a:cs typeface="Arial" panose="020B0604020202020204" pitchFamily="34" charset="0"/>
              </a:defRPr>
            </a:lvl1pPr>
          </a:lstStyle>
          <a:p>
            <a:r>
              <a:rPr lang="it-IT" dirty="0">
                <a:solidFill>
                  <a:srgbClr val="002060"/>
                </a:solidFill>
              </a:rPr>
              <a:t>Direzione Legislazione Opere Pubbliche</a:t>
            </a:r>
          </a:p>
          <a:p>
            <a:endParaRPr lang="en-US" dirty="0"/>
          </a:p>
        </p:txBody>
      </p:sp>
      <p:sp>
        <p:nvSpPr>
          <p:cNvPr id="10" name="Shape 15"/>
          <p:cNvSpPr txBox="1">
            <a:spLocks/>
          </p:cNvSpPr>
          <p:nvPr userDrawn="1"/>
        </p:nvSpPr>
        <p:spPr>
          <a:xfrm>
            <a:off x="7772400" y="5839968"/>
            <a:ext cx="762000" cy="365125"/>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600" b="1" i="0" u="none" strike="noStrike" cap="none" spc="0" normalizeH="0" baseline="0">
                <a:ln>
                  <a:noFill/>
                </a:ln>
                <a:solidFill>
                  <a:schemeClr val="tx1">
                    <a:lumMod val="85000"/>
                    <a:lumOff val="15000"/>
                  </a:schemeClr>
                </a:solidFill>
                <a:effectLst/>
                <a:uFillTx/>
                <a:latin typeface="Arial" panose="020B0604020202020204" pitchFamily="34" charset="0"/>
                <a:ea typeface="+mn-ea"/>
                <a:cs typeface="Arial" panose="020B0604020202020204" pitchFamily="34" charset="0"/>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a:lstStyle>
          <a:p>
            <a:fld id="{86CB4B4D-7CA3-9044-876B-883B54F8677D}"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608" y="1340768"/>
            <a:ext cx="7528560" cy="3231232"/>
          </a:xfrm>
          <a:prstGeom prst="rect">
            <a:avLst/>
          </a:prstGeom>
        </p:spPr>
        <p:txBody>
          <a:bodyPr vert="horz" lIns="91440" tIns="45720" rIns="91440" bIns="45720" rtlCol="0" anchor="ctr" anchorCtr="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r>
              <a:rPr lang="it-IT"/>
              <a:t>3/21/2017</a:t>
            </a:r>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Direzione Legislazione Opere Pubbliche </a:t>
            </a:r>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86CB4B4D-7CA3-9044-876B-883B54F8677D}" type="slidenum">
              <a:rPr lang="it-IT" smtClean="0"/>
              <a:pPr/>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476672"/>
            <a:ext cx="2805113"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4"/>
          <p:cNvSpPr>
            <a:spLocks noGrp="1"/>
          </p:cNvSpPr>
          <p:nvPr>
            <p:ph type="ctrTitle" idx="4294967295"/>
          </p:nvPr>
        </p:nvSpPr>
        <p:spPr>
          <a:xfrm>
            <a:off x="1259632" y="1412776"/>
            <a:ext cx="6912768" cy="4032448"/>
          </a:xfrm>
          <a:prstGeom prst="rect">
            <a:avLst/>
          </a:prstGeom>
          <a:extLst>
            <a:ext uri="{C572A759-6A51-4108-AA02-DFA0A04FC94B}">
              <ma14:wrappingTextBoxFlag xmlns:ma14="http://schemas.microsoft.com/office/mac/drawingml/2011/main" xmlns="" val="1"/>
            </a:ext>
          </a:extLst>
        </p:spPr>
        <p:txBody>
          <a:bodyPr>
            <a:normAutofit fontScale="90000"/>
          </a:bodyPr>
          <a:lstStyle/>
          <a:p>
            <a:pPr algn="ctr">
              <a:defRPr sz="1800" b="1">
                <a:solidFill>
                  <a:srgbClr val="1F497D"/>
                </a:solidFill>
                <a:latin typeface="Arial"/>
                <a:ea typeface="Arial"/>
                <a:cs typeface="Arial"/>
                <a:sym typeface="Arial"/>
              </a:defRPr>
            </a:pP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DECRETO CORRETTIVO DEL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NUOVO CODICE DEI CONTRATTI PUBBLICI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Sintesi delle principali novità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sz="2400" b="1" dirty="0">
                <a:solidFill>
                  <a:srgbClr val="1F497D"/>
                </a:solidFill>
                <a:latin typeface="Arial"/>
                <a:ea typeface="Arial"/>
                <a:cs typeface="Arial"/>
              </a:rPr>
              <a:t/>
            </a:r>
            <a:br>
              <a:rPr lang="it-IT" sz="2400" b="1" dirty="0">
                <a:solidFill>
                  <a:srgbClr val="1F497D"/>
                </a:solidFill>
                <a:latin typeface="Arial"/>
                <a:ea typeface="Arial"/>
                <a:cs typeface="Arial"/>
              </a:rPr>
            </a:br>
            <a:r>
              <a:rPr lang="it-IT" dirty="0"/>
              <a:t/>
            </a:r>
            <a:br>
              <a:rPr lang="it-IT" dirty="0"/>
            </a:br>
            <a:r>
              <a:rPr dirty="0"/>
              <a:t> </a:t>
            </a:r>
            <a:br>
              <a:rPr dirty="0"/>
            </a:br>
            <a:r>
              <a:rPr lang="it-IT" dirty="0" smtClean="0"/>
              <a:t>Bari, 28 Giugno </a:t>
            </a:r>
            <a:r>
              <a:rPr lang="it-IT" dirty="0"/>
              <a:t>2017</a:t>
            </a:r>
            <a:r>
              <a:rPr dirty="0"/>
              <a:t/>
            </a:r>
            <a:br>
              <a:rPr dirty="0"/>
            </a:br>
            <a:r>
              <a:rPr lang="it-IT" dirty="0"/>
              <a:t/>
            </a:r>
            <a:br>
              <a:rPr lang="it-IT" dirty="0"/>
            </a:br>
            <a:endParaRPr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1</a:t>
            </a:fld>
            <a:endParaRPr lang="it-IT"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268760"/>
            <a:ext cx="8645626" cy="4578176"/>
          </a:xfrm>
          <a:prstGeom prst="rect">
            <a:avLst/>
          </a:prstGeom>
          <a:noFill/>
        </p:spPr>
        <p:txBody>
          <a:bodyPr wrap="square" rtlCol="0">
            <a:spAutoFit/>
          </a:bodyPr>
          <a:lstStyle/>
          <a:p>
            <a:pPr lvl="0" algn="just"/>
            <a:endParaRPr lang="it-IT" kern="1200" dirty="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marL="540385" algn="just">
              <a:lnSpc>
                <a:spcPct val="115000"/>
              </a:lnSpc>
              <a:spcAft>
                <a:spcPts val="1000"/>
              </a:spcAft>
            </a:pPr>
            <a:r>
              <a:rPr lang="it-IT" b="1" kern="1200" dirty="0" smtClean="0">
                <a:solidFill>
                  <a:srgbClr val="1F497D"/>
                </a:solidFill>
                <a:latin typeface="Arial"/>
                <a:ea typeface="Arial"/>
                <a:cs typeface="Arial"/>
              </a:rPr>
              <a:t>CRITICITÀ </a:t>
            </a:r>
          </a:p>
          <a:p>
            <a:pPr marL="540385" algn="just">
              <a:lnSpc>
                <a:spcPct val="115000"/>
              </a:lnSpc>
              <a:spcAft>
                <a:spcPts val="1000"/>
              </a:spcAft>
            </a:pPr>
            <a:endParaRPr lang="it-IT" sz="1600" dirty="0">
              <a:latin typeface="Arial"/>
              <a:ea typeface="Calibri"/>
              <a:cs typeface="Times New Roman"/>
            </a:endParaRPr>
          </a:p>
          <a:p>
            <a:pPr marL="540385" algn="just">
              <a:lnSpc>
                <a:spcPct val="115000"/>
              </a:lnSpc>
              <a:spcAft>
                <a:spcPts val="1000"/>
              </a:spcAft>
            </a:pPr>
            <a:r>
              <a:rPr lang="it-IT" sz="1600" dirty="0" smtClean="0">
                <a:latin typeface="Arial"/>
                <a:ea typeface="Calibri"/>
                <a:cs typeface="Times New Roman"/>
              </a:rPr>
              <a:t>Lo </a:t>
            </a:r>
            <a:r>
              <a:rPr lang="it-IT" sz="1600" dirty="0">
                <a:latin typeface="Arial"/>
                <a:ea typeface="Calibri"/>
                <a:cs typeface="Times New Roman"/>
              </a:rPr>
              <a:t>stesso decreto cd “ correttivo” ha poi </a:t>
            </a:r>
            <a:r>
              <a:rPr lang="it-IT" sz="1600" dirty="0" smtClean="0">
                <a:latin typeface="Arial"/>
                <a:ea typeface="Calibri"/>
                <a:cs typeface="Times New Roman"/>
              </a:rPr>
              <a:t>apportatole </a:t>
            </a:r>
            <a:r>
              <a:rPr lang="it-IT" sz="1600" dirty="0">
                <a:latin typeface="Arial"/>
                <a:ea typeface="Calibri"/>
                <a:cs typeface="Times New Roman"/>
              </a:rPr>
              <a:t>seguenti ulteriori modifiche :</a:t>
            </a:r>
            <a:endParaRPr lang="it-IT" sz="2000" dirty="0">
              <a:latin typeface="Calibri"/>
              <a:ea typeface="Calibri"/>
              <a:cs typeface="Times New Roman"/>
            </a:endParaRPr>
          </a:p>
          <a:p>
            <a:pPr marL="342900" lvl="0" indent="-342900" algn="just">
              <a:spcAft>
                <a:spcPts val="600"/>
              </a:spcAft>
              <a:buFont typeface="+mj-lt"/>
              <a:buAutoNum type="alphaLcParenR"/>
            </a:pPr>
            <a:r>
              <a:rPr lang="it-IT" sz="1600" dirty="0">
                <a:latin typeface="Arial"/>
                <a:ea typeface="Times New Roman"/>
                <a:cs typeface="Arial"/>
              </a:rPr>
              <a:t>per l’affidamento de lavori da 40.000, 00 euro a 150.000,00 euro, </a:t>
            </a:r>
            <a:r>
              <a:rPr lang="it-IT" sz="1600" b="1" dirty="0">
                <a:latin typeface="Arial"/>
                <a:ea typeface="Times New Roman"/>
                <a:cs typeface="Arial"/>
              </a:rPr>
              <a:t>ha innalzato da 5 a 10</a:t>
            </a:r>
            <a:r>
              <a:rPr lang="it-IT" sz="1600" b="1" dirty="0" smtClean="0">
                <a:latin typeface="Arial"/>
                <a:ea typeface="Times New Roman"/>
                <a:cs typeface="Arial"/>
              </a:rPr>
              <a:t>, il </a:t>
            </a:r>
            <a:r>
              <a:rPr lang="it-IT" sz="1600" dirty="0">
                <a:latin typeface="Arial"/>
                <a:ea typeface="Times New Roman"/>
                <a:cs typeface="Arial"/>
              </a:rPr>
              <a:t>numero dei soggetti da invitare alle procedure negoziate,</a:t>
            </a:r>
            <a:endParaRPr lang="it-IT" sz="1600" dirty="0">
              <a:latin typeface="Arial"/>
              <a:ea typeface="Times New Roman"/>
              <a:cs typeface="Times New Roman"/>
            </a:endParaRPr>
          </a:p>
          <a:p>
            <a:pPr marL="342900" lvl="0" indent="-342900" algn="just">
              <a:spcAft>
                <a:spcPts val="600"/>
              </a:spcAft>
              <a:buFont typeface="+mj-lt"/>
              <a:buAutoNum type="alphaLcParenR"/>
            </a:pPr>
            <a:r>
              <a:rPr lang="it-IT" sz="1600" dirty="0">
                <a:latin typeface="Arial"/>
                <a:ea typeface="Times New Roman"/>
                <a:cs typeface="Arial"/>
              </a:rPr>
              <a:t>per l’affidamento dei lavori fino ad 1 milione di euro, ha </a:t>
            </a:r>
            <a:r>
              <a:rPr lang="it-IT" sz="1600" b="1" dirty="0">
                <a:latin typeface="Arial"/>
                <a:ea typeface="Times New Roman"/>
                <a:cs typeface="Arial"/>
              </a:rPr>
              <a:t>innalzato da 10 a 15</a:t>
            </a:r>
            <a:r>
              <a:rPr lang="it-IT" sz="1600" dirty="0">
                <a:latin typeface="Arial"/>
                <a:ea typeface="Times New Roman"/>
                <a:cs typeface="Arial"/>
              </a:rPr>
              <a:t>, il numero dei soggetti da invitare alle procedure negoziate (art. 36, co 2);</a:t>
            </a:r>
            <a:endParaRPr lang="it-IT" sz="1600" dirty="0">
              <a:latin typeface="Arial"/>
              <a:ea typeface="Times New Roman"/>
              <a:cs typeface="Times New Roman"/>
            </a:endParaRPr>
          </a:p>
          <a:p>
            <a:pPr marL="342900" lvl="0" indent="-342900" algn="just">
              <a:spcAft>
                <a:spcPts val="600"/>
              </a:spcAft>
              <a:buFont typeface="+mj-lt"/>
              <a:buAutoNum type="alphaLcParenR"/>
            </a:pPr>
            <a:r>
              <a:rPr lang="it-IT" sz="1600" dirty="0">
                <a:latin typeface="Arial"/>
                <a:ea typeface="Times New Roman"/>
                <a:cs typeface="Arial"/>
              </a:rPr>
              <a:t>ha attribuito alla competenza dell’ANAC, con le linee guida, la disciplina, </a:t>
            </a:r>
            <a:r>
              <a:rPr lang="it-IT" sz="1600" i="1" dirty="0">
                <a:latin typeface="Arial"/>
                <a:ea typeface="Times New Roman"/>
                <a:cs typeface="Arial"/>
              </a:rPr>
              <a:t>inter alia</a:t>
            </a:r>
            <a:r>
              <a:rPr lang="it-IT" sz="1600" dirty="0">
                <a:latin typeface="Arial"/>
                <a:ea typeface="Times New Roman"/>
                <a:cs typeface="Arial"/>
              </a:rPr>
              <a:t>,  delle modalità di rotazione degli inviti e degli affidamenti e di attuazione delle verifiche sull’affidatario scelto senza svolgimento di procedura negoziata, </a:t>
            </a:r>
            <a:r>
              <a:rPr lang="it-IT" sz="1600" b="1" dirty="0">
                <a:latin typeface="Arial"/>
                <a:ea typeface="Times New Roman"/>
                <a:cs typeface="Arial"/>
              </a:rPr>
              <a:t>nonché di effettuazione degli inviti quando la stazione appaltante intenda avvalersi della facoltà di esclusione automatica delle offerte anomale ( art. 36, co 7).</a:t>
            </a:r>
            <a:endParaRPr lang="it-IT" sz="1600" b="1" dirty="0">
              <a:latin typeface="Arial"/>
              <a:ea typeface="Times New Roman"/>
              <a:cs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endParaRPr lang="it-IT" sz="1600" dirty="0">
              <a:solidFill>
                <a:srgbClr val="00000A"/>
              </a:solidFil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10</a:t>
            </a:fld>
            <a:endParaRPr lang="it-IT" dirty="0"/>
          </a:p>
        </p:txBody>
      </p:sp>
    </p:spTree>
    <p:extLst>
      <p:ext uri="{BB962C8B-B14F-4D97-AF65-F5344CB8AC3E}">
        <p14:creationId xmlns:p14="http://schemas.microsoft.com/office/powerpoint/2010/main" val="25737456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268760"/>
            <a:ext cx="8645626" cy="4406847"/>
          </a:xfrm>
          <a:prstGeom prst="rect">
            <a:avLst/>
          </a:prstGeom>
          <a:noFill/>
        </p:spPr>
        <p:txBody>
          <a:bodyPr wrap="square" rtlCol="0">
            <a:spAutoFit/>
          </a:bodyPr>
          <a:lstStyle/>
          <a:p>
            <a:pPr lvl="0" algn="just"/>
            <a:endParaRPr lang="it-IT" kern="1200" dirty="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marL="540385" algn="just">
              <a:lnSpc>
                <a:spcPct val="115000"/>
              </a:lnSpc>
              <a:spcAft>
                <a:spcPts val="1000"/>
              </a:spcAft>
            </a:pPr>
            <a:r>
              <a:rPr lang="it-IT" b="1" kern="1200" dirty="0" smtClean="0">
                <a:solidFill>
                  <a:srgbClr val="1F497D"/>
                </a:solidFill>
                <a:latin typeface="Arial"/>
                <a:ea typeface="Arial"/>
                <a:cs typeface="Arial"/>
              </a:rPr>
              <a:t>CRITICITÀ </a:t>
            </a:r>
          </a:p>
          <a:p>
            <a:pPr marL="540385" algn="just">
              <a:lnSpc>
                <a:spcPct val="115000"/>
              </a:lnSpc>
              <a:spcAft>
                <a:spcPts val="1000"/>
              </a:spcAft>
            </a:pPr>
            <a:r>
              <a:rPr lang="it-IT" sz="1600" dirty="0">
                <a:latin typeface="Arial"/>
                <a:ea typeface="Calibri"/>
                <a:cs typeface="Times New Roman"/>
              </a:rPr>
              <a:t>Alla luce di quanto sopradescritto, per i lavori fino ad 1 milione di euro, sembra configurarsi:</a:t>
            </a:r>
          </a:p>
          <a:p>
            <a:pPr marL="540385" algn="just">
              <a:lnSpc>
                <a:spcPct val="115000"/>
              </a:lnSpc>
              <a:spcAft>
                <a:spcPts val="1000"/>
              </a:spcAft>
            </a:pPr>
            <a:r>
              <a:rPr lang="it-IT" sz="1600" dirty="0">
                <a:latin typeface="Arial"/>
                <a:ea typeface="Calibri"/>
                <a:cs typeface="Times New Roman"/>
              </a:rPr>
              <a:t>- in caso di ricorso alla </a:t>
            </a:r>
            <a:r>
              <a:rPr lang="it-IT" sz="1600" b="1" dirty="0">
                <a:latin typeface="Arial"/>
                <a:ea typeface="Calibri"/>
                <a:cs typeface="Times New Roman"/>
              </a:rPr>
              <a:t>procedura negoziata</a:t>
            </a:r>
            <a:r>
              <a:rPr lang="it-IT" sz="1600" dirty="0">
                <a:latin typeface="Arial"/>
                <a:ea typeface="Calibri"/>
                <a:cs typeface="Times New Roman"/>
              </a:rPr>
              <a:t>, </a:t>
            </a:r>
            <a:r>
              <a:rPr lang="it-IT" sz="1600" b="1" dirty="0">
                <a:latin typeface="Arial"/>
                <a:ea typeface="Calibri"/>
                <a:cs typeface="Times New Roman"/>
              </a:rPr>
              <a:t>un’impossibilità, per le stazioni appaltanti, di utilizzare il criterio del massimo ribasso</a:t>
            </a:r>
            <a:r>
              <a:rPr lang="it-IT" sz="1600" dirty="0">
                <a:latin typeface="Arial"/>
                <a:ea typeface="Calibri"/>
                <a:cs typeface="Times New Roman"/>
              </a:rPr>
              <a:t>, con esclusione automatica delle offerte anomale; tale procedura non rientra, infatti, tra le cosiddette procedure ordinarie. </a:t>
            </a:r>
          </a:p>
          <a:p>
            <a:pPr marL="540385" algn="just">
              <a:lnSpc>
                <a:spcPct val="115000"/>
              </a:lnSpc>
              <a:spcAft>
                <a:spcPts val="1000"/>
              </a:spcAft>
            </a:pPr>
            <a:r>
              <a:rPr lang="it-IT" sz="1600" dirty="0">
                <a:latin typeface="Arial"/>
                <a:ea typeface="Calibri"/>
                <a:cs typeface="Times New Roman"/>
              </a:rPr>
              <a:t>- in caso di ricorso alla procedure negoziate, </a:t>
            </a:r>
            <a:r>
              <a:rPr lang="it-IT" sz="1600" b="1" dirty="0">
                <a:latin typeface="Arial"/>
                <a:ea typeface="Calibri"/>
                <a:cs typeface="Times New Roman"/>
              </a:rPr>
              <a:t>un obbligo per la stazione appaltante di ricorso al criterio dell’offerta economicamente più vantaggioso</a:t>
            </a:r>
            <a:r>
              <a:rPr lang="it-IT" sz="1600" dirty="0">
                <a:latin typeface="Arial"/>
                <a:ea typeface="Calibri"/>
                <a:cs typeface="Times New Roman"/>
              </a:rPr>
              <a:t>;</a:t>
            </a:r>
          </a:p>
          <a:p>
            <a:pPr marL="540385" algn="just">
              <a:lnSpc>
                <a:spcPct val="115000"/>
              </a:lnSpc>
              <a:spcAft>
                <a:spcPts val="1000"/>
              </a:spcAft>
            </a:pPr>
            <a:r>
              <a:rPr lang="it-IT" sz="1600" dirty="0">
                <a:latin typeface="Arial"/>
                <a:ea typeface="Calibri"/>
                <a:cs typeface="Times New Roman"/>
              </a:rPr>
              <a:t>- solo in caso di  ricorso alle </a:t>
            </a:r>
            <a:r>
              <a:rPr lang="it-IT" sz="1600" b="1" dirty="0">
                <a:latin typeface="Arial"/>
                <a:ea typeface="Calibri"/>
                <a:cs typeface="Times New Roman"/>
              </a:rPr>
              <a:t>procedure ordinarie</a:t>
            </a:r>
            <a:r>
              <a:rPr lang="it-IT" sz="1600" dirty="0">
                <a:latin typeface="Arial"/>
                <a:ea typeface="Calibri"/>
                <a:cs typeface="Times New Roman"/>
              </a:rPr>
              <a:t>, possibilità di utilizzare il criterio del massimo </a:t>
            </a:r>
            <a:r>
              <a:rPr lang="it-IT" sz="1600" b="1" dirty="0">
                <a:latin typeface="Arial"/>
                <a:ea typeface="Calibri"/>
                <a:cs typeface="Times New Roman"/>
              </a:rPr>
              <a:t>ribasso, con esclusione automatica delle offerte anomale</a:t>
            </a:r>
            <a:r>
              <a:rPr lang="it-IT" sz="1600" dirty="0">
                <a:latin typeface="Arial"/>
                <a:ea typeface="Calibri"/>
                <a:cs typeface="Times New Roman"/>
              </a:rPr>
              <a:t>. </a:t>
            </a:r>
          </a:p>
          <a:p>
            <a:pPr marL="342900" lvl="0" indent="-342900" algn="just">
              <a:buSzPts val="1000"/>
              <a:buFont typeface="Symbol"/>
              <a:buChar char=""/>
              <a:tabLst>
                <a:tab pos="457200" algn="l"/>
              </a:tabLst>
            </a:pPr>
            <a:endParaRPr lang="it-IT" sz="1600" dirty="0">
              <a:solidFill>
                <a:srgbClr val="00000A"/>
              </a:solidFil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11</a:t>
            </a:fld>
            <a:endParaRPr lang="it-IT" dirty="0"/>
          </a:p>
        </p:txBody>
      </p:sp>
    </p:spTree>
    <p:extLst>
      <p:ext uri="{BB962C8B-B14F-4D97-AF65-F5344CB8AC3E}">
        <p14:creationId xmlns:p14="http://schemas.microsoft.com/office/powerpoint/2010/main" val="186261479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9511" y="1268760"/>
            <a:ext cx="8432197" cy="4093428"/>
          </a:xfrm>
          <a:prstGeom prst="rect">
            <a:avLst/>
          </a:prstGeom>
          <a:noFill/>
        </p:spPr>
        <p:txBody>
          <a:bodyPr wrap="square" rtlCol="0">
            <a:spAutoFit/>
          </a:bodyPr>
          <a:lstStyle/>
          <a:p>
            <a:pPr lvl="0" algn="just"/>
            <a:endParaRPr lang="it-IT" kern="1200" dirty="0" smtClean="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marL="342900" lvl="0" indent="-342900" algn="just">
              <a:buSzPts val="1000"/>
              <a:buFont typeface="Symbol"/>
              <a:buChar char=""/>
              <a:tabLst>
                <a:tab pos="457200" algn="l"/>
              </a:tabLst>
            </a:pPr>
            <a:r>
              <a:rPr lang="it-IT" b="1" kern="1200" dirty="0">
                <a:solidFill>
                  <a:srgbClr val="1F497D"/>
                </a:solidFill>
                <a:latin typeface="Arial"/>
                <a:ea typeface="Arial"/>
                <a:cs typeface="Arial"/>
              </a:rPr>
              <a:t>Richiesta di </a:t>
            </a:r>
            <a:r>
              <a:rPr lang="it-IT" b="1" kern="1200" dirty="0" smtClean="0">
                <a:solidFill>
                  <a:srgbClr val="1F497D"/>
                </a:solidFill>
                <a:latin typeface="Arial"/>
                <a:ea typeface="Arial"/>
                <a:cs typeface="Arial"/>
              </a:rPr>
              <a:t>chiarimento del </a:t>
            </a:r>
            <a:r>
              <a:rPr lang="it-IT" b="1" kern="1200" dirty="0">
                <a:solidFill>
                  <a:srgbClr val="1F497D"/>
                </a:solidFill>
                <a:latin typeface="Arial"/>
                <a:ea typeface="Arial"/>
                <a:cs typeface="Arial"/>
              </a:rPr>
              <a:t>MIT all’ANAC </a:t>
            </a:r>
            <a:r>
              <a:rPr lang="it-IT" sz="1600" dirty="0" smtClean="0">
                <a:solidFill>
                  <a:srgbClr val="00000A"/>
                </a:solidFill>
                <a:ea typeface="Times New Roman"/>
              </a:rPr>
              <a:t>: </a:t>
            </a:r>
          </a:p>
          <a:p>
            <a:pPr marL="342900" lvl="0" indent="-342900" algn="just">
              <a:buSzPts val="1000"/>
              <a:buFont typeface="Symbol"/>
              <a:buChar char=""/>
              <a:tabLst>
                <a:tab pos="457200" algn="l"/>
              </a:tabLst>
            </a:pPr>
            <a:endParaRPr lang="it-IT" sz="1600" dirty="0" smtClean="0">
              <a:solidFill>
                <a:srgbClr val="00000A"/>
              </a:solidFill>
              <a:ea typeface="Times New Roman"/>
            </a:endParaRPr>
          </a:p>
          <a:p>
            <a:pPr lvl="0" algn="just">
              <a:buSzPts val="1000"/>
              <a:tabLst>
                <a:tab pos="457200" algn="l"/>
              </a:tabLst>
            </a:pPr>
            <a:endParaRPr lang="it-IT" sz="1600" dirty="0" smtClean="0">
              <a:solidFill>
                <a:srgbClr val="00000A"/>
              </a:solidFill>
              <a:ea typeface="Times New Roman"/>
            </a:endParaRP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Il </a:t>
            </a:r>
            <a:r>
              <a:rPr lang="it-IT" sz="1600" b="1" dirty="0" smtClean="0">
                <a:solidFill>
                  <a:srgbClr val="00000A"/>
                </a:solidFill>
                <a:latin typeface="Arial" panose="020B0604020202020204" pitchFamily="34" charset="0"/>
                <a:ea typeface="Times New Roman"/>
                <a:cs typeface="Arial" panose="020B0604020202020204" pitchFamily="34" charset="0"/>
              </a:rPr>
              <a:t>MIT</a:t>
            </a:r>
            <a:r>
              <a:rPr lang="it-IT" sz="1600" dirty="0" smtClean="0">
                <a:solidFill>
                  <a:srgbClr val="00000A"/>
                </a:solidFill>
                <a:latin typeface="Arial" panose="020B0604020202020204" pitchFamily="34" charset="0"/>
                <a:ea typeface="Times New Roman"/>
                <a:cs typeface="Arial" panose="020B0604020202020204" pitchFamily="34" charset="0"/>
              </a:rPr>
              <a:t>, a seguito anche del quesito formale inviato da </a:t>
            </a:r>
            <a:r>
              <a:rPr lang="it-IT" sz="1600" b="1" dirty="0" smtClean="0">
                <a:solidFill>
                  <a:srgbClr val="00000A"/>
                </a:solidFill>
                <a:latin typeface="Arial" panose="020B0604020202020204" pitchFamily="34" charset="0"/>
                <a:ea typeface="Times New Roman"/>
                <a:cs typeface="Arial" panose="020B0604020202020204" pitchFamily="34" charset="0"/>
              </a:rPr>
              <a:t>ANCE</a:t>
            </a:r>
            <a:r>
              <a:rPr lang="it-IT" sz="1600" dirty="0" smtClean="0">
                <a:solidFill>
                  <a:srgbClr val="00000A"/>
                </a:solidFill>
                <a:latin typeface="Arial" panose="020B0604020202020204" pitchFamily="34" charset="0"/>
                <a:ea typeface="Times New Roman"/>
                <a:cs typeface="Arial" panose="020B0604020202020204" pitchFamily="34" charset="0"/>
              </a:rPr>
              <a:t>,  ha inoltrato una richiesta di chiarimenti all’ANAC sull’interpretazione da dare all’articolo 95, comma 4, del codice.  </a:t>
            </a:r>
          </a:p>
          <a:p>
            <a:pPr lvl="0" algn="just">
              <a:buSzPts val="1000"/>
              <a:tabLst>
                <a:tab pos="457200" algn="l"/>
              </a:tabLst>
            </a:pPr>
            <a:endParaRPr lang="it-IT" sz="1600" dirty="0">
              <a:solidFill>
                <a:srgbClr val="00000A"/>
              </a:solidFill>
              <a:latin typeface="Arial" panose="020B0604020202020204" pitchFamily="34" charset="0"/>
              <a:ea typeface="Times New Roman"/>
              <a:cs typeface="Arial" panose="020B0604020202020204" pitchFamily="34" charset="0"/>
            </a:endParaRP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In tale richiesta, ha già anticipato la sua interpretazione ritenendo che la possibilità di utilizzare il criterio del massimo ribasso, con facoltà di esclusione automatica delle offerte anomale,  anche in caso di ricorso alle procedure negoziate, </a:t>
            </a:r>
            <a:r>
              <a:rPr lang="it-IT" sz="1600" b="1" dirty="0" smtClean="0">
                <a:solidFill>
                  <a:srgbClr val="00000A"/>
                </a:solidFill>
                <a:latin typeface="Arial" panose="020B0604020202020204" pitchFamily="34" charset="0"/>
                <a:ea typeface="Times New Roman"/>
                <a:cs typeface="Arial" panose="020B0604020202020204" pitchFamily="34" charset="0"/>
              </a:rPr>
              <a:t>sia in linea con l’intenzione del legislatore di semplificare l’assegnazione delle piccole gare</a:t>
            </a:r>
            <a:r>
              <a:rPr lang="it-IT" sz="1600" dirty="0" smtClean="0">
                <a:solidFill>
                  <a:srgbClr val="00000A"/>
                </a:solidFill>
                <a:latin typeface="Arial" panose="020B0604020202020204" pitchFamily="34" charset="0"/>
                <a:ea typeface="Times New Roman"/>
                <a:cs typeface="Arial" panose="020B0604020202020204" pitchFamily="34" charset="0"/>
              </a:rPr>
              <a:t>. </a:t>
            </a:r>
          </a:p>
          <a:p>
            <a:pPr lvl="0" algn="just">
              <a:buSzPts val="1000"/>
              <a:tabLst>
                <a:tab pos="457200" algn="l"/>
              </a:tabLst>
            </a:pPr>
            <a:endParaRPr lang="it-IT" sz="1600" dirty="0" smtClean="0">
              <a:solidFill>
                <a:srgbClr val="00000A"/>
              </a:solidFill>
              <a:latin typeface="Arial" panose="020B0604020202020204" pitchFamily="34" charset="0"/>
              <a:ea typeface="Times New Roman"/>
              <a:cs typeface="Arial" panose="020B0604020202020204" pitchFamily="34" charset="0"/>
            </a:endParaRP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Le procedure negoziate fino ad un milione, alla luce delle novità introdotte dal nuovo codice, e, in particolare, relativamente alla possibilità di essere utilizzate in via generalizzata per tale fascia di importo, le renderebbe  «de facto» </a:t>
            </a:r>
            <a:r>
              <a:rPr lang="it-IT" sz="1600" b="1" dirty="0" smtClean="0">
                <a:solidFill>
                  <a:srgbClr val="00000A"/>
                </a:solidFill>
                <a:latin typeface="Arial" panose="020B0604020202020204" pitchFamily="34" charset="0"/>
                <a:ea typeface="Times New Roman"/>
                <a:cs typeface="Arial" panose="020B0604020202020204" pitchFamily="34" charset="0"/>
              </a:rPr>
              <a:t>procedure ordinarie</a:t>
            </a:r>
            <a:r>
              <a:rPr lang="it-IT" sz="1600" dirty="0" smtClean="0">
                <a:solidFill>
                  <a:srgbClr val="00000A"/>
                </a:solidFill>
                <a:latin typeface="Arial" panose="020B0604020202020204" pitchFamily="34" charset="0"/>
                <a:ea typeface="Times New Roman"/>
                <a:cs typeface="Arial" panose="020B0604020202020204" pitchFamily="34" charset="0"/>
              </a:rPr>
              <a:t>.</a:t>
            </a:r>
          </a:p>
          <a:p>
            <a:pPr marL="342900" lvl="0" indent="-342900" algn="just">
              <a:buSzPts val="1000"/>
              <a:buFont typeface="Symbol"/>
              <a:buChar char=""/>
              <a:tabLst>
                <a:tab pos="457200" algn="l"/>
              </a:tabLst>
            </a:pPr>
            <a:endParaRPr lang="it-IT" sz="1600" dirty="0">
              <a:solidFill>
                <a:srgbClr val="00000A"/>
              </a:solidFil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12</a:t>
            </a:fld>
            <a:endParaRPr lang="it-IT" dirty="0"/>
          </a:p>
        </p:txBody>
      </p:sp>
    </p:spTree>
    <p:extLst>
      <p:ext uri="{BB962C8B-B14F-4D97-AF65-F5344CB8AC3E}">
        <p14:creationId xmlns:p14="http://schemas.microsoft.com/office/powerpoint/2010/main" val="4207975524"/>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268760"/>
            <a:ext cx="8645626" cy="4817216"/>
          </a:xfrm>
          <a:prstGeom prst="rect">
            <a:avLst/>
          </a:prstGeom>
          <a:noFill/>
        </p:spPr>
        <p:txBody>
          <a:bodyPr wrap="square" rtlCol="0">
            <a:spAutoFit/>
          </a:bodyPr>
          <a:lstStyle/>
          <a:p>
            <a:pPr lvl="0" algn="just"/>
            <a:endParaRPr lang="it-IT" kern="1200" dirty="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marL="540385" algn="just">
              <a:lnSpc>
                <a:spcPct val="115000"/>
              </a:lnSpc>
              <a:spcAft>
                <a:spcPts val="1000"/>
              </a:spcAft>
            </a:pPr>
            <a:r>
              <a:rPr lang="it-IT" b="1" kern="1200" dirty="0" smtClean="0">
                <a:solidFill>
                  <a:srgbClr val="1F497D"/>
                </a:solidFill>
                <a:latin typeface="Arial"/>
                <a:ea typeface="Arial"/>
                <a:cs typeface="Arial"/>
              </a:rPr>
              <a:t>Criticità : i lavori a</a:t>
            </a:r>
            <a:r>
              <a:rPr lang="it-IT" b="1" kern="1200" dirty="0" smtClean="0">
                <a:solidFill>
                  <a:srgbClr val="1F497D"/>
                </a:solidFill>
                <a:latin typeface="Arial"/>
                <a:ea typeface="Arial"/>
                <a:cs typeface="Arial"/>
              </a:rPr>
              <a:t>naloghi come criterio </a:t>
            </a:r>
            <a:r>
              <a:rPr lang="it-IT" b="1" kern="1200" dirty="0">
                <a:solidFill>
                  <a:srgbClr val="1F497D"/>
                </a:solidFill>
                <a:latin typeface="Arial"/>
                <a:ea typeface="Arial"/>
                <a:cs typeface="Arial"/>
              </a:rPr>
              <a:t>di selezione </a:t>
            </a:r>
            <a:r>
              <a:rPr lang="it-IT" b="1" kern="1200" dirty="0" smtClean="0">
                <a:solidFill>
                  <a:srgbClr val="1F497D"/>
                </a:solidFill>
                <a:latin typeface="Arial"/>
                <a:ea typeface="Arial"/>
                <a:cs typeface="Arial"/>
              </a:rPr>
              <a:t>degli operatori</a:t>
            </a:r>
            <a:endParaRPr lang="it-IT" b="1" kern="1200" dirty="0" smtClean="0">
              <a:solidFill>
                <a:srgbClr val="1F497D"/>
              </a:solidFill>
              <a:latin typeface="Arial"/>
              <a:ea typeface="Arial"/>
              <a:cs typeface="Arial"/>
            </a:endParaRP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Vengono </a:t>
            </a:r>
            <a:r>
              <a:rPr lang="it-IT" sz="1600" dirty="0">
                <a:solidFill>
                  <a:srgbClr val="00000A"/>
                </a:solidFill>
                <a:latin typeface="Arial" panose="020B0604020202020204" pitchFamily="34" charset="0"/>
                <a:ea typeface="Times New Roman"/>
                <a:cs typeface="Arial" panose="020B0604020202020204" pitchFamily="34" charset="0"/>
              </a:rPr>
              <a:t>richiesti</a:t>
            </a:r>
            <a:r>
              <a:rPr lang="it-IT" sz="1600" dirty="0" smtClean="0">
                <a:solidFill>
                  <a:srgbClr val="00000A"/>
                </a:solidFill>
                <a:latin typeface="Arial" panose="020B0604020202020204" pitchFamily="34" charset="0"/>
                <a:ea typeface="Times New Roman"/>
                <a:cs typeface="Arial" panose="020B0604020202020204" pitchFamily="34" charset="0"/>
              </a:rPr>
              <a:t>:</a:t>
            </a:r>
          </a:p>
          <a:p>
            <a:pPr marL="342900" lvl="0" indent="-342900" algn="just">
              <a:buSzPts val="1000"/>
              <a:buFont typeface="Symbol"/>
              <a:buChar char=""/>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a</a:t>
            </a:r>
            <a:r>
              <a:rPr lang="it-IT" sz="1600" dirty="0">
                <a:solidFill>
                  <a:srgbClr val="00000A"/>
                </a:solidFill>
                <a:latin typeface="Arial" panose="020B0604020202020204" pitchFamily="34" charset="0"/>
                <a:ea typeface="Times New Roman"/>
                <a:cs typeface="Arial" panose="020B0604020202020204" pitchFamily="34" charset="0"/>
              </a:rPr>
              <a:t>)	 ai fini dell’invito alla procedura negoziata, oltre alla SOA,.</a:t>
            </a:r>
          </a:p>
          <a:p>
            <a:pPr marL="342900" lvl="0" indent="-342900" algn="just">
              <a:buSzPts val="1000"/>
              <a:buFont typeface="Symbol"/>
              <a:buChar char=""/>
              <a:tabLst>
                <a:tab pos="457200" algn="l"/>
              </a:tabLst>
            </a:pPr>
            <a:r>
              <a:rPr lang="it-IT" sz="1600" dirty="0">
                <a:solidFill>
                  <a:srgbClr val="00000A"/>
                </a:solidFill>
                <a:latin typeface="Arial" panose="020B0604020202020204" pitchFamily="34" charset="0"/>
                <a:ea typeface="Times New Roman"/>
                <a:cs typeface="Arial" panose="020B0604020202020204" pitchFamily="34" charset="0"/>
              </a:rPr>
              <a:t>b)	</a:t>
            </a:r>
            <a:r>
              <a:rPr lang="it-IT" sz="1600" dirty="0" err="1">
                <a:solidFill>
                  <a:srgbClr val="00000A"/>
                </a:solidFill>
                <a:latin typeface="Arial" panose="020B0604020202020204" pitchFamily="34" charset="0"/>
                <a:ea typeface="Times New Roman"/>
                <a:cs typeface="Arial" panose="020B0604020202020204" pitchFamily="34" charset="0"/>
              </a:rPr>
              <a:t>sottoforma</a:t>
            </a:r>
            <a:r>
              <a:rPr lang="it-IT" sz="1600" dirty="0">
                <a:solidFill>
                  <a:srgbClr val="00000A"/>
                </a:solidFill>
                <a:latin typeface="Arial" panose="020B0604020202020204" pitchFamily="34" charset="0"/>
                <a:ea typeface="Times New Roman"/>
                <a:cs typeface="Arial" panose="020B0604020202020204" pitchFamily="34" charset="0"/>
              </a:rPr>
              <a:t> di un ulteriore requisito cd “preferenziale”, per ridurre il numero dei soggetti </a:t>
            </a:r>
            <a:r>
              <a:rPr lang="it-IT" sz="1600" dirty="0" smtClean="0">
                <a:solidFill>
                  <a:srgbClr val="00000A"/>
                </a:solidFill>
                <a:latin typeface="Arial" panose="020B0604020202020204" pitchFamily="34" charset="0"/>
                <a:ea typeface="Times New Roman"/>
                <a:cs typeface="Arial" panose="020B0604020202020204" pitchFamily="34" charset="0"/>
              </a:rPr>
              <a:t>da invitare  a presentare offerta;</a:t>
            </a:r>
            <a:endParaRPr lang="it-IT" sz="1600" dirty="0">
              <a:solidFill>
                <a:srgbClr val="00000A"/>
              </a:solidFill>
              <a:latin typeface="Arial" panose="020B0604020202020204" pitchFamily="34" charset="0"/>
              <a:ea typeface="Times New Roman"/>
              <a:cs typeface="Arial" panose="020B0604020202020204" pitchFamily="34" charset="0"/>
            </a:endParaRPr>
          </a:p>
          <a:p>
            <a:pPr marL="342900" lvl="0" indent="-342900" algn="just">
              <a:buSzPts val="1000"/>
              <a:buFont typeface="Symbol"/>
              <a:buChar char=""/>
              <a:tabLst>
                <a:tab pos="457200" algn="l"/>
              </a:tabLst>
            </a:pPr>
            <a:r>
              <a:rPr lang="it-IT" sz="1600" dirty="0">
                <a:solidFill>
                  <a:srgbClr val="00000A"/>
                </a:solidFill>
                <a:latin typeface="Arial" panose="020B0604020202020204" pitchFamily="34" charset="0"/>
                <a:ea typeface="Times New Roman"/>
                <a:cs typeface="Arial" panose="020B0604020202020204" pitchFamily="34" charset="0"/>
              </a:rPr>
              <a:t>c)	nel caso di procedure di gara aggiudicate con il criterio dell’OEPV, come quale criterio di valutazione qualitativa dell’offerta tecnica, a cui corrisponde l’attribuzione di un punteggio molte </a:t>
            </a:r>
            <a:r>
              <a:rPr lang="it-IT" sz="1600" dirty="0" smtClean="0">
                <a:solidFill>
                  <a:srgbClr val="00000A"/>
                </a:solidFill>
                <a:latin typeface="Arial" panose="020B0604020202020204" pitchFamily="34" charset="0"/>
                <a:ea typeface="Times New Roman"/>
                <a:cs typeface="Arial" panose="020B0604020202020204" pitchFamily="34" charset="0"/>
              </a:rPr>
              <a:t>elevato</a:t>
            </a:r>
          </a:p>
          <a:p>
            <a:pPr marL="342900" lvl="0" indent="-342900" algn="just">
              <a:buSzPts val="1000"/>
              <a:buFont typeface="Symbol"/>
              <a:buChar char=""/>
              <a:tabLst>
                <a:tab pos="457200" algn="l"/>
              </a:tabLst>
            </a:pPr>
            <a:endParaRPr lang="it-IT" sz="1600" dirty="0">
              <a:solidFill>
                <a:srgbClr val="00000A"/>
              </a:solidFill>
              <a:latin typeface="Arial" panose="020B0604020202020204" pitchFamily="34" charset="0"/>
              <a:ea typeface="Times New Roman"/>
              <a:cs typeface="Arial" panose="020B0604020202020204" pitchFamily="34" charset="0"/>
            </a:endParaRPr>
          </a:p>
          <a:p>
            <a:pPr lvl="0" algn="just">
              <a:buSzPts val="1000"/>
              <a:tabLst>
                <a:tab pos="457200" algn="l"/>
              </a:tabLst>
            </a:pPr>
            <a:r>
              <a:rPr lang="it-IT" b="1" kern="1200" dirty="0">
                <a:solidFill>
                  <a:srgbClr val="1F497D"/>
                </a:solidFill>
                <a:latin typeface="Arial" panose="020B0604020202020204" pitchFamily="34" charset="0"/>
                <a:ea typeface="Arial"/>
                <a:cs typeface="Arial" panose="020B0604020202020204" pitchFamily="34" charset="0"/>
              </a:rPr>
              <a:t>I </a:t>
            </a:r>
            <a:r>
              <a:rPr lang="it-IT" b="1" kern="1200" dirty="0" smtClean="0">
                <a:solidFill>
                  <a:srgbClr val="1F497D"/>
                </a:solidFill>
                <a:latin typeface="Arial" panose="020B0604020202020204" pitchFamily="34" charset="0"/>
                <a:ea typeface="Arial"/>
                <a:cs typeface="Arial" panose="020B0604020202020204" pitchFamily="34" charset="0"/>
              </a:rPr>
              <a:t>Principi violati :</a:t>
            </a:r>
          </a:p>
          <a:p>
            <a:pPr lvl="0" algn="just">
              <a:buSzPts val="1000"/>
              <a:tabLst>
                <a:tab pos="457200" algn="l"/>
              </a:tabLst>
            </a:pPr>
            <a:endParaRPr lang="it-IT" b="1" kern="1200" dirty="0">
              <a:solidFill>
                <a:srgbClr val="1F497D"/>
              </a:solidFill>
              <a:latin typeface="Arial" panose="020B0604020202020204" pitchFamily="34" charset="0"/>
              <a:ea typeface="Arial"/>
              <a:cs typeface="Arial" panose="020B0604020202020204" pitchFamily="34" charset="0"/>
            </a:endParaRP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a) Principio di sufficienza dell’attestazione SOA ai fini della partecipazione ( art. 84, co 1, </a:t>
            </a:r>
            <a:r>
              <a:rPr lang="it-IT" sz="1600" dirty="0" err="1" smtClean="0">
                <a:solidFill>
                  <a:srgbClr val="00000A"/>
                </a:solidFill>
                <a:latin typeface="Arial" panose="020B0604020202020204" pitchFamily="34" charset="0"/>
                <a:ea typeface="Times New Roman"/>
                <a:cs typeface="Arial" panose="020B0604020202020204" pitchFamily="34" charset="0"/>
              </a:rPr>
              <a:t>D.lgs</a:t>
            </a:r>
            <a:r>
              <a:rPr lang="it-IT" sz="1600" dirty="0" smtClean="0">
                <a:solidFill>
                  <a:srgbClr val="00000A"/>
                </a:solidFill>
                <a:latin typeface="Arial" panose="020B0604020202020204" pitchFamily="34" charset="0"/>
                <a:ea typeface="Times New Roman"/>
                <a:cs typeface="Arial" panose="020B0604020202020204" pitchFamily="34" charset="0"/>
              </a:rPr>
              <a:t> 50/2016 e art. 60 </a:t>
            </a:r>
            <a:r>
              <a:rPr lang="it-IT" sz="1600" dirty="0" err="1" smtClean="0">
                <a:solidFill>
                  <a:srgbClr val="00000A"/>
                </a:solidFill>
                <a:latin typeface="Arial" panose="020B0604020202020204" pitchFamily="34" charset="0"/>
                <a:ea typeface="Times New Roman"/>
                <a:cs typeface="Arial" panose="020B0604020202020204" pitchFamily="34" charset="0"/>
              </a:rPr>
              <a:t>dpr</a:t>
            </a:r>
            <a:r>
              <a:rPr lang="it-IT" sz="1600" dirty="0" smtClean="0">
                <a:solidFill>
                  <a:srgbClr val="00000A"/>
                </a:solidFill>
                <a:latin typeface="Arial" panose="020B0604020202020204" pitchFamily="34" charset="0"/>
                <a:ea typeface="Times New Roman"/>
                <a:cs typeface="Arial" panose="020B0604020202020204" pitchFamily="34" charset="0"/>
              </a:rPr>
              <a:t> 207/2010);</a:t>
            </a:r>
          </a:p>
          <a:p>
            <a:pPr lvl="0" algn="just">
              <a:buSzPts val="1000"/>
              <a:tabLst>
                <a:tab pos="457200" algn="l"/>
              </a:tabLst>
            </a:pPr>
            <a:r>
              <a:rPr lang="it-IT" sz="1600" dirty="0" smtClean="0">
                <a:solidFill>
                  <a:srgbClr val="00000A"/>
                </a:solidFill>
                <a:latin typeface="Arial" panose="020B0604020202020204" pitchFamily="34" charset="0"/>
                <a:ea typeface="Times New Roman"/>
                <a:cs typeface="Arial" panose="020B0604020202020204" pitchFamily="34" charset="0"/>
              </a:rPr>
              <a:t>b) Introduzione di requisiti soggettivi dell’offerente, e non criteri qualitativi dell’offerta tecnica;</a:t>
            </a:r>
          </a:p>
          <a:p>
            <a:pPr lvl="0" algn="just">
              <a:buSzPts val="1000"/>
              <a:tabLst>
                <a:tab pos="457200" algn="l"/>
              </a:tabLst>
            </a:pPr>
            <a:r>
              <a:rPr lang="it-IT" sz="1600" dirty="0">
                <a:solidFill>
                  <a:srgbClr val="00000A"/>
                </a:solidFill>
                <a:latin typeface="Arial" panose="020B0604020202020204" pitchFamily="34" charset="0"/>
                <a:ea typeface="Times New Roman"/>
                <a:cs typeface="Arial" panose="020B0604020202020204" pitchFamily="34" charset="0"/>
              </a:rPr>
              <a:t>c) linee guida </a:t>
            </a:r>
            <a:r>
              <a:rPr lang="it-IT" sz="1600" dirty="0" smtClean="0">
                <a:solidFill>
                  <a:srgbClr val="00000A"/>
                </a:solidFill>
                <a:latin typeface="Arial" panose="020B0604020202020204" pitchFamily="34" charset="0"/>
                <a:ea typeface="Times New Roman"/>
                <a:cs typeface="Arial" panose="020B0604020202020204" pitchFamily="34" charset="0"/>
              </a:rPr>
              <a:t>ANAC n</a:t>
            </a:r>
            <a:r>
              <a:rPr lang="it-IT" sz="1600" dirty="0">
                <a:solidFill>
                  <a:srgbClr val="00000A"/>
                </a:solidFill>
                <a:latin typeface="Arial" panose="020B0604020202020204" pitchFamily="34" charset="0"/>
                <a:ea typeface="Times New Roman"/>
                <a:cs typeface="Arial" panose="020B0604020202020204" pitchFamily="34" charset="0"/>
              </a:rPr>
              <a:t>. 2, recanti </a:t>
            </a:r>
            <a:r>
              <a:rPr lang="it-IT" sz="1600" dirty="0" smtClean="0">
                <a:solidFill>
                  <a:srgbClr val="00000A"/>
                </a:solidFill>
                <a:latin typeface="Arial" panose="020B0604020202020204" pitchFamily="34" charset="0"/>
                <a:ea typeface="Times New Roman"/>
                <a:cs typeface="Arial" panose="020B0604020202020204" pitchFamily="34" charset="0"/>
              </a:rPr>
              <a:t>«Offerta </a:t>
            </a:r>
            <a:r>
              <a:rPr lang="it-IT" sz="1600" dirty="0">
                <a:solidFill>
                  <a:srgbClr val="00000A"/>
                </a:solidFill>
                <a:latin typeface="Arial" panose="020B0604020202020204" pitchFamily="34" charset="0"/>
                <a:ea typeface="Times New Roman"/>
                <a:cs typeface="Arial" panose="020B0604020202020204" pitchFamily="34" charset="0"/>
              </a:rPr>
              <a:t>economicamente più </a:t>
            </a:r>
            <a:r>
              <a:rPr lang="it-IT" sz="1600" dirty="0" smtClean="0">
                <a:solidFill>
                  <a:srgbClr val="00000A"/>
                </a:solidFill>
                <a:latin typeface="Arial" panose="020B0604020202020204" pitchFamily="34" charset="0"/>
                <a:ea typeface="Times New Roman"/>
                <a:cs typeface="Arial" panose="020B0604020202020204" pitchFamily="34" charset="0"/>
              </a:rPr>
              <a:t>vantaggiosa» : criteri di valutazione dell’offerta devono essere ulteriori rispetto ai requisiti di qualificazione, già valutati ai fini della partecipazione ( Requisiti SOA)</a:t>
            </a:r>
            <a:endParaRPr lang="it-IT" sz="1600" dirty="0">
              <a:solidFill>
                <a:srgbClr val="00000A"/>
              </a:solidFill>
              <a:latin typeface="Arial" panose="020B0604020202020204" pitchFamily="34" charset="0"/>
              <a:ea typeface="Times New Roman"/>
              <a:cs typeface="Arial" panose="020B060402020202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13</a:t>
            </a:fld>
            <a:endParaRPr lang="it-IT" dirty="0"/>
          </a:p>
        </p:txBody>
      </p:sp>
    </p:spTree>
    <p:extLst>
      <p:ext uri="{BB962C8B-B14F-4D97-AF65-F5344CB8AC3E}">
        <p14:creationId xmlns:p14="http://schemas.microsoft.com/office/powerpoint/2010/main" val="518532169"/>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5857309"/>
          </a:xfrm>
          <a:prstGeom prst="rect">
            <a:avLst/>
          </a:prstGeom>
          <a:noFill/>
        </p:spPr>
        <p:txBody>
          <a:bodyPr wrap="square" rtlCol="0">
            <a:spAutoFit/>
          </a:bodyPr>
          <a:lstStyle/>
          <a:p>
            <a:pPr algn="just">
              <a:lnSpc>
                <a:spcPct val="107000"/>
              </a:lnSpc>
            </a:pPr>
            <a:r>
              <a:rPr lang="it-IT" b="1" kern="1200" dirty="0">
                <a:solidFill>
                  <a:srgbClr val="1F497D"/>
                </a:solidFill>
                <a:latin typeface="Arial"/>
                <a:ea typeface="Arial"/>
                <a:cs typeface="Arial"/>
              </a:rPr>
              <a:t>OPERE DI URBANIZZAZIONE </a:t>
            </a:r>
          </a:p>
          <a:p>
            <a:pPr marL="342900" lvl="0" indent="-342900" algn="just">
              <a:buClr>
                <a:srgbClr val="0D0D0D"/>
              </a:buClr>
              <a:buFont typeface="Symbol"/>
              <a:buChar char=""/>
            </a:pPr>
            <a:r>
              <a:rPr lang="it-IT" sz="1600" b="1" dirty="0" smtClean="0">
                <a:solidFill>
                  <a:srgbClr val="00000A"/>
                </a:solidFill>
                <a:latin typeface="Arial"/>
                <a:ea typeface="Times New Roman"/>
              </a:rPr>
              <a:t>Possibilità </a:t>
            </a:r>
            <a:r>
              <a:rPr lang="it-IT" sz="1600" b="1" dirty="0">
                <a:solidFill>
                  <a:srgbClr val="00000A"/>
                </a:solidFill>
                <a:latin typeface="Arial"/>
                <a:ea typeface="Times New Roman"/>
              </a:rPr>
              <a:t>di affidare con le regole previgenti (</a:t>
            </a:r>
            <a:r>
              <a:rPr lang="it-IT" sz="1600" dirty="0">
                <a:solidFill>
                  <a:srgbClr val="00000A"/>
                </a:solidFill>
                <a:latin typeface="Arial"/>
                <a:ea typeface="Times New Roman"/>
              </a:rPr>
              <a:t>rectius</a:t>
            </a:r>
            <a:r>
              <a:rPr lang="it-IT" sz="1600" b="1" dirty="0">
                <a:solidFill>
                  <a:srgbClr val="00000A"/>
                </a:solidFill>
                <a:latin typeface="Arial"/>
                <a:ea typeface="Times New Roman"/>
              </a:rPr>
              <a:t> procedura negoziata con invito a 5 imprese</a:t>
            </a:r>
            <a:r>
              <a:rPr lang="it-IT" sz="1600" dirty="0">
                <a:solidFill>
                  <a:srgbClr val="00000A"/>
                </a:solidFill>
                <a:latin typeface="Arial"/>
                <a:ea typeface="Times New Roman"/>
              </a:rPr>
              <a:t>) le </a:t>
            </a:r>
            <a:r>
              <a:rPr lang="it-IT" sz="1600" b="1" dirty="0">
                <a:solidFill>
                  <a:srgbClr val="00000A"/>
                </a:solidFill>
                <a:latin typeface="Arial"/>
                <a:ea typeface="Times New Roman"/>
              </a:rPr>
              <a:t>opere di urbanizzazione secondaria “a scomputo” previste nelle convenzioni stipulate ante nuovo codice </a:t>
            </a:r>
            <a:r>
              <a:rPr lang="it-IT" sz="1600" dirty="0">
                <a:solidFill>
                  <a:srgbClr val="00000A"/>
                </a:solidFill>
                <a:latin typeface="Arial"/>
                <a:ea typeface="Times New Roman"/>
              </a:rPr>
              <a:t>(art. 216, comma</a:t>
            </a:r>
            <a:r>
              <a:rPr lang="it-IT" sz="1600" b="1" dirty="0">
                <a:solidFill>
                  <a:srgbClr val="00000A"/>
                </a:solidFill>
                <a:latin typeface="Arial"/>
                <a:ea typeface="Times New Roman"/>
              </a:rPr>
              <a:t> </a:t>
            </a:r>
            <a:r>
              <a:rPr lang="it-IT" sz="1600" dirty="0">
                <a:solidFill>
                  <a:srgbClr val="00000A"/>
                </a:solidFill>
                <a:latin typeface="Arial"/>
                <a:ea typeface="Times New Roman"/>
              </a:rPr>
              <a:t>27 quater); </a:t>
            </a:r>
          </a:p>
          <a:p>
            <a:pPr lvl="0" algn="just">
              <a:buClr>
                <a:srgbClr val="0D0D0D"/>
              </a:buClr>
            </a:pPr>
            <a:endParaRPr lang="it-IT" sz="1600" dirty="0">
              <a:solidFill>
                <a:srgbClr val="00000A"/>
              </a:solidFill>
              <a:ea typeface="Times New Roman"/>
            </a:endParaRPr>
          </a:p>
          <a:p>
            <a:pPr marL="342900" lvl="0" indent="-342900" algn="just">
              <a:buClr>
                <a:srgbClr val="0D0D0D"/>
              </a:buClr>
              <a:buFont typeface="Symbol"/>
              <a:buChar char=""/>
            </a:pPr>
            <a:r>
              <a:rPr lang="it-IT" sz="1600" dirty="0">
                <a:solidFill>
                  <a:srgbClr val="00000A"/>
                </a:solidFill>
                <a:latin typeface="Arial"/>
                <a:ea typeface="Times New Roman"/>
              </a:rPr>
              <a:t>possibilità di affidare con procedura negoziata senza bando le </a:t>
            </a:r>
            <a:r>
              <a:rPr lang="it-IT" sz="1600" b="1" dirty="0">
                <a:solidFill>
                  <a:srgbClr val="00000A"/>
                </a:solidFill>
                <a:latin typeface="Arial"/>
                <a:ea typeface="Times New Roman"/>
              </a:rPr>
              <a:t>opere di urbanizzazione secondaria solo fino ad 1 mln</a:t>
            </a:r>
            <a:r>
              <a:rPr lang="it-IT" sz="1600" dirty="0">
                <a:solidFill>
                  <a:srgbClr val="00000A"/>
                </a:solidFill>
                <a:latin typeface="Arial"/>
                <a:ea typeface="Times New Roman"/>
              </a:rPr>
              <a:t> di euro </a:t>
            </a:r>
            <a:r>
              <a:rPr lang="it-IT" sz="1600" dirty="0" smtClean="0">
                <a:solidFill>
                  <a:srgbClr val="00000A"/>
                </a:solidFill>
                <a:latin typeface="Arial"/>
                <a:ea typeface="Times New Roman"/>
              </a:rPr>
              <a:t>(</a:t>
            </a:r>
            <a:r>
              <a:rPr lang="it-IT" sz="1600" dirty="0">
                <a:solidFill>
                  <a:srgbClr val="00000A"/>
                </a:solidFill>
                <a:latin typeface="Arial"/>
                <a:ea typeface="Times New Roman"/>
              </a:rPr>
              <a:t>art. 36, comma 3);</a:t>
            </a:r>
          </a:p>
          <a:p>
            <a:pPr lvl="0" algn="just">
              <a:buClr>
                <a:srgbClr val="0D0D0D"/>
              </a:buClr>
            </a:pPr>
            <a:endParaRPr lang="it-IT" sz="1600" dirty="0">
              <a:solidFill>
                <a:srgbClr val="00000A"/>
              </a:solidFill>
              <a:ea typeface="Times New Roman"/>
            </a:endParaRPr>
          </a:p>
          <a:p>
            <a:pPr marL="342900" lvl="0" indent="-342900" algn="just">
              <a:buClr>
                <a:srgbClr val="0D0D0D"/>
              </a:buClr>
              <a:buFont typeface="Symbol"/>
              <a:buChar char=""/>
            </a:pPr>
            <a:r>
              <a:rPr lang="it-IT" sz="1600" b="1" dirty="0">
                <a:solidFill>
                  <a:srgbClr val="00000A"/>
                </a:solidFill>
                <a:latin typeface="Arial"/>
                <a:ea typeface="Times New Roman"/>
              </a:rPr>
              <a:t>eliminazione dell’obbligo di qualificazione dei privati come stazione appaltanti, quando</a:t>
            </a:r>
            <a:r>
              <a:rPr lang="it-IT" sz="1600" dirty="0">
                <a:solidFill>
                  <a:srgbClr val="00000A"/>
                </a:solidFill>
                <a:latin typeface="Arial"/>
                <a:ea typeface="Times New Roman"/>
              </a:rPr>
              <a:t> affidano le opere “a scomputo”</a:t>
            </a:r>
            <a:r>
              <a:rPr lang="it-IT" sz="1600" b="1" dirty="0">
                <a:solidFill>
                  <a:srgbClr val="00000A"/>
                </a:solidFill>
                <a:latin typeface="Arial"/>
                <a:ea typeface="Times New Roman"/>
              </a:rPr>
              <a:t> </a:t>
            </a:r>
            <a:r>
              <a:rPr lang="it-IT" sz="1600" dirty="0">
                <a:solidFill>
                  <a:srgbClr val="00000A"/>
                </a:solidFill>
                <a:latin typeface="Arial"/>
                <a:ea typeface="Times New Roman"/>
              </a:rPr>
              <a:t>(art. 38 comma 10)</a:t>
            </a:r>
            <a:r>
              <a:rPr lang="it-IT" sz="1600" b="1" dirty="0">
                <a:solidFill>
                  <a:srgbClr val="00000A"/>
                </a:solidFill>
                <a:latin typeface="Arial"/>
                <a:ea typeface="Times New Roman"/>
              </a:rPr>
              <a:t> </a:t>
            </a:r>
            <a:r>
              <a:rPr lang="it-IT" sz="1600" dirty="0">
                <a:solidFill>
                  <a:srgbClr val="00000A"/>
                </a:solidFill>
                <a:latin typeface="Arial"/>
                <a:ea typeface="Times New Roman"/>
              </a:rPr>
              <a:t>;</a:t>
            </a:r>
          </a:p>
          <a:p>
            <a:pPr lvl="0" algn="just">
              <a:buClr>
                <a:srgbClr val="0D0D0D"/>
              </a:buClr>
            </a:pPr>
            <a:endParaRPr lang="it-IT" sz="1600" dirty="0">
              <a:solidFill>
                <a:srgbClr val="00000A"/>
              </a:solidFill>
              <a:ea typeface="Times New Roman"/>
            </a:endParaRPr>
          </a:p>
          <a:p>
            <a:pPr marL="342900" lvl="0" indent="-342900" algn="just">
              <a:buClr>
                <a:srgbClr val="0D0D0D"/>
              </a:buClr>
              <a:buFont typeface="Symbol"/>
              <a:buChar char=""/>
            </a:pPr>
            <a:r>
              <a:rPr lang="it-IT" sz="1600" b="1" dirty="0">
                <a:solidFill>
                  <a:srgbClr val="00000A"/>
                </a:solidFill>
                <a:latin typeface="Arial"/>
                <a:ea typeface="Times New Roman"/>
              </a:rPr>
              <a:t>deroga</a:t>
            </a:r>
            <a:r>
              <a:rPr lang="it-IT" sz="1600" dirty="0">
                <a:solidFill>
                  <a:srgbClr val="00000A"/>
                </a:solidFill>
                <a:latin typeface="Arial"/>
                <a:ea typeface="Times New Roman"/>
              </a:rPr>
              <a:t> al divieto di </a:t>
            </a:r>
            <a:r>
              <a:rPr lang="it-IT" sz="1600" b="1" dirty="0">
                <a:solidFill>
                  <a:srgbClr val="00000A"/>
                </a:solidFill>
                <a:latin typeface="Arial"/>
                <a:ea typeface="Times New Roman"/>
              </a:rPr>
              <a:t>appalto integrato per le gare relativa alla realizzazione delle opere di urbanizzazione </a:t>
            </a:r>
            <a:r>
              <a:rPr lang="it-IT" sz="1600" dirty="0">
                <a:solidFill>
                  <a:srgbClr val="00000A"/>
                </a:solidFill>
                <a:latin typeface="Arial"/>
                <a:ea typeface="Times New Roman"/>
              </a:rPr>
              <a:t>(art. 59, comma 1</a:t>
            </a:r>
            <a:r>
              <a:rPr lang="it-IT" sz="1600" dirty="0" smtClean="0">
                <a:solidFill>
                  <a:srgbClr val="00000A"/>
                </a:solidFill>
                <a:latin typeface="Arial"/>
                <a:ea typeface="Times New Roman"/>
              </a:rPr>
              <a:t>)</a:t>
            </a:r>
            <a:r>
              <a:rPr lang="it-IT" sz="1600" b="1" dirty="0" smtClean="0">
                <a:solidFill>
                  <a:srgbClr val="00000A"/>
                </a:solidFill>
                <a:latin typeface="Arial"/>
                <a:ea typeface="Times New Roman"/>
              </a:rPr>
              <a:t>.</a:t>
            </a:r>
          </a:p>
          <a:p>
            <a:pPr marL="342900" lvl="0" indent="-342900" algn="just">
              <a:buClr>
                <a:srgbClr val="0D0D0D"/>
              </a:buClr>
              <a:buFont typeface="Symbol"/>
              <a:buChar char=""/>
            </a:pPr>
            <a:endParaRPr lang="it-IT" sz="1600" b="1" dirty="0" smtClean="0">
              <a:solidFill>
                <a:srgbClr val="00000A"/>
              </a:solidFill>
              <a:latin typeface="Arial"/>
              <a:ea typeface="Times New Roman"/>
            </a:endParaRPr>
          </a:p>
          <a:p>
            <a:pPr marL="342900" lvl="0" indent="-342900" algn="just">
              <a:buClr>
                <a:srgbClr val="0D0D0D"/>
              </a:buClr>
              <a:buFont typeface="Symbol"/>
              <a:buChar char=""/>
            </a:pPr>
            <a:r>
              <a:rPr lang="it-IT" sz="1600" dirty="0" smtClean="0">
                <a:solidFill>
                  <a:srgbClr val="00000A"/>
                </a:solidFill>
                <a:latin typeface="Arial"/>
                <a:ea typeface="Times New Roman"/>
              </a:rPr>
              <a:t>Per le </a:t>
            </a:r>
            <a:r>
              <a:rPr lang="it-IT" sz="1600" b="1" dirty="0" smtClean="0">
                <a:solidFill>
                  <a:srgbClr val="00000A"/>
                </a:solidFill>
                <a:latin typeface="Arial"/>
                <a:ea typeface="Times New Roman"/>
              </a:rPr>
              <a:t>opere primarie </a:t>
            </a:r>
            <a:r>
              <a:rPr lang="it-IT" sz="1600" b="1" dirty="0">
                <a:solidFill>
                  <a:srgbClr val="00000A"/>
                </a:solidFill>
                <a:latin typeface="Arial"/>
                <a:ea typeface="Times New Roman"/>
              </a:rPr>
              <a:t>funzionali all’intervento </a:t>
            </a:r>
            <a:r>
              <a:rPr lang="it-IT" sz="1600" dirty="0">
                <a:solidFill>
                  <a:srgbClr val="00000A"/>
                </a:solidFill>
                <a:latin typeface="Arial"/>
                <a:ea typeface="Times New Roman"/>
              </a:rPr>
              <a:t>di trasformazione urbanistica del territorio, di importo </a:t>
            </a:r>
            <a:r>
              <a:rPr lang="it-IT" sz="1600" b="1" dirty="0">
                <a:solidFill>
                  <a:srgbClr val="00000A"/>
                </a:solidFill>
                <a:latin typeface="Arial"/>
                <a:ea typeface="Times New Roman"/>
              </a:rPr>
              <a:t>inferiore alla soglia comunitaria</a:t>
            </a:r>
            <a:r>
              <a:rPr lang="it-IT" sz="1600" dirty="0">
                <a:solidFill>
                  <a:srgbClr val="00000A"/>
                </a:solidFill>
                <a:latin typeface="Arial"/>
                <a:ea typeface="Times New Roman"/>
              </a:rPr>
              <a:t>, viene consentito all’operatore privato di </a:t>
            </a:r>
            <a:r>
              <a:rPr lang="it-IT" sz="1600" b="1" dirty="0">
                <a:solidFill>
                  <a:srgbClr val="00000A"/>
                </a:solidFill>
                <a:latin typeface="Arial"/>
                <a:ea typeface="Times New Roman"/>
              </a:rPr>
              <a:t>realizzare direttamente le stesse</a:t>
            </a:r>
            <a:r>
              <a:rPr lang="it-IT" sz="1600" dirty="0">
                <a:solidFill>
                  <a:srgbClr val="00000A"/>
                </a:solidFill>
                <a:latin typeface="Arial"/>
                <a:ea typeface="Times New Roman"/>
              </a:rPr>
              <a:t>;  viene inoltre chiarito che il valore delle opere di urbanizzazioni va determinato tenendo conto del </a:t>
            </a:r>
            <a:r>
              <a:rPr lang="it-IT" sz="1600" b="1" dirty="0">
                <a:solidFill>
                  <a:srgbClr val="00000A"/>
                </a:solidFill>
                <a:latin typeface="Arial"/>
                <a:ea typeface="Times New Roman"/>
              </a:rPr>
              <a:t>valore complessivo stimato della totalità dei lotti. </a:t>
            </a:r>
          </a:p>
          <a:p>
            <a:pPr marL="228600" algn="just"/>
            <a:r>
              <a:rPr lang="it-IT" sz="1600" dirty="0">
                <a:solidFill>
                  <a:srgbClr val="FF0000"/>
                </a:solidFill>
                <a:highlight>
                  <a:srgbClr val="FFFF00"/>
                </a:highlight>
                <a:latin typeface="Arial"/>
                <a:ea typeface="Times New Roman"/>
                <a:cs typeface="Times New Roman"/>
              </a:rPr>
              <a:t> </a:t>
            </a:r>
            <a:endParaRPr lang="it-IT" sz="1600" dirty="0">
              <a:solidFill>
                <a:srgbClr val="00000A"/>
              </a:solidFill>
              <a:latin typeface="Calibri"/>
              <a:ea typeface="Times New Roman"/>
              <a:cs typeface="Times New Roman"/>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14</a:t>
            </a:fld>
            <a:endParaRPr lang="it-IT" dirty="0"/>
          </a:p>
        </p:txBody>
      </p:sp>
    </p:spTree>
    <p:extLst>
      <p:ext uri="{BB962C8B-B14F-4D97-AF65-F5344CB8AC3E}">
        <p14:creationId xmlns:p14="http://schemas.microsoft.com/office/powerpoint/2010/main" val="145804522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3379387"/>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OEPV </a:t>
            </a:r>
            <a:endParaRPr lang="it-IT" b="1" kern="1200" dirty="0">
              <a:solidFill>
                <a:srgbClr val="1F497D"/>
              </a:solidFill>
              <a:latin typeface="Arial"/>
              <a:ea typeface="Arial"/>
              <a:cs typeface="Arial"/>
            </a:endParaRPr>
          </a:p>
          <a:p>
            <a:pPr marL="450215" algn="just"/>
            <a:r>
              <a:rPr lang="it-IT" sz="1600" i="1" dirty="0">
                <a:solidFill>
                  <a:srgbClr val="0070C0"/>
                </a:solidFill>
                <a:latin typeface="Arial"/>
                <a:ea typeface="Times New Roman"/>
              </a:rPr>
              <a:t> </a:t>
            </a:r>
            <a:endParaRPr lang="it-IT" sz="1600" dirty="0">
              <a:solidFill>
                <a:srgbClr val="00000A"/>
              </a:solidFill>
              <a:ea typeface="Times New Roman"/>
            </a:endParaRPr>
          </a:p>
          <a:p>
            <a:pPr marL="742950" lvl="1" indent="-285750" algn="just">
              <a:buFont typeface="Symbol"/>
              <a:buChar char=""/>
            </a:pPr>
            <a:r>
              <a:rPr lang="it-IT" sz="1600" b="1" dirty="0">
                <a:solidFill>
                  <a:srgbClr val="00000A"/>
                </a:solidFill>
                <a:latin typeface="Arial"/>
                <a:ea typeface="Times New Roman"/>
              </a:rPr>
              <a:t>divieto di trasformare OEPV in massimo ribasso “mascherato” </a:t>
            </a:r>
            <a:r>
              <a:rPr lang="it-IT" sz="1600" dirty="0">
                <a:solidFill>
                  <a:srgbClr val="00000A"/>
                </a:solidFill>
                <a:latin typeface="Arial"/>
                <a:ea typeface="Times New Roman"/>
              </a:rPr>
              <a:t>attraverso: </a:t>
            </a:r>
          </a:p>
          <a:p>
            <a:pPr marL="742950" lvl="1" indent="-285750" algn="just">
              <a:buFont typeface="Symbol"/>
              <a:buChar char=""/>
            </a:pPr>
            <a:endParaRPr lang="it-IT" sz="1600" dirty="0">
              <a:solidFill>
                <a:srgbClr val="00000A"/>
              </a:solidFill>
              <a:ea typeface="Times New Roman"/>
            </a:endParaRPr>
          </a:p>
          <a:p>
            <a:pPr marL="990600" lvl="1" indent="-285750" algn="just">
              <a:buFont typeface="Wingdings"/>
              <a:buChar char=""/>
            </a:pPr>
            <a:r>
              <a:rPr lang="it-IT" sz="1600" dirty="0">
                <a:solidFill>
                  <a:srgbClr val="00000A"/>
                </a:solidFill>
                <a:latin typeface="Arial"/>
                <a:ea typeface="Times New Roman"/>
              </a:rPr>
              <a:t>attribuzione di un </a:t>
            </a:r>
            <a:r>
              <a:rPr lang="it-IT" sz="1600" b="1" dirty="0">
                <a:solidFill>
                  <a:srgbClr val="00000A"/>
                </a:solidFill>
                <a:latin typeface="Arial"/>
                <a:ea typeface="Times New Roman"/>
              </a:rPr>
              <a:t>tetto massimo al prezzo pari al 30% </a:t>
            </a:r>
            <a:r>
              <a:rPr lang="it-IT" sz="1600" dirty="0">
                <a:solidFill>
                  <a:srgbClr val="00000A"/>
                </a:solidFill>
                <a:latin typeface="Arial"/>
                <a:ea typeface="Times New Roman"/>
              </a:rPr>
              <a:t>(art. 95, comma 10 bis)</a:t>
            </a:r>
            <a:r>
              <a:rPr lang="it-IT" sz="1600" b="1" dirty="0">
                <a:solidFill>
                  <a:srgbClr val="00000A"/>
                </a:solidFill>
                <a:latin typeface="Arial"/>
                <a:ea typeface="Times New Roman"/>
              </a:rPr>
              <a:t>;</a:t>
            </a:r>
            <a:r>
              <a:rPr lang="it-IT" sz="1600" dirty="0">
                <a:solidFill>
                  <a:srgbClr val="00000A"/>
                </a:solidFill>
                <a:latin typeface="Arial"/>
                <a:ea typeface="Times New Roman"/>
              </a:rPr>
              <a:t> </a:t>
            </a:r>
          </a:p>
          <a:p>
            <a:pPr marL="704850" lvl="1" algn="just"/>
            <a:endParaRPr lang="it-IT" sz="1600" dirty="0">
              <a:solidFill>
                <a:srgbClr val="00000A"/>
              </a:solidFill>
              <a:ea typeface="Times New Roman"/>
            </a:endParaRPr>
          </a:p>
          <a:p>
            <a:pPr marL="990600" lvl="1" indent="-285750" algn="just">
              <a:buFont typeface="Wingdings"/>
              <a:buChar char=""/>
            </a:pPr>
            <a:r>
              <a:rPr lang="it-IT" sz="1600" dirty="0">
                <a:solidFill>
                  <a:srgbClr val="00000A"/>
                </a:solidFill>
                <a:latin typeface="Arial"/>
                <a:ea typeface="Times New Roman"/>
              </a:rPr>
              <a:t>precisazione che le stazioni </a:t>
            </a:r>
            <a:r>
              <a:rPr lang="it-IT" sz="1600" b="1" dirty="0">
                <a:solidFill>
                  <a:srgbClr val="00000A"/>
                </a:solidFill>
                <a:latin typeface="Arial"/>
                <a:ea typeface="Times New Roman"/>
              </a:rPr>
              <a:t>appaltanti non possono attribuire alcun punteggio per l’offerta di opere aggiuntive</a:t>
            </a:r>
            <a:r>
              <a:rPr lang="it-IT" sz="1600" dirty="0">
                <a:solidFill>
                  <a:srgbClr val="00000A"/>
                </a:solidFill>
                <a:latin typeface="Arial"/>
                <a:ea typeface="Times New Roman"/>
              </a:rPr>
              <a:t> rispetto a quanto previsto nel progetto esecutivo a base d’asta (art. 95, comma 14 bis).</a:t>
            </a:r>
            <a:endParaRPr lang="it-IT" sz="1600" dirty="0">
              <a:solidFill>
                <a:srgbClr val="00000A"/>
              </a:solidFill>
              <a:ea typeface="Times New Roman"/>
            </a:endParaRPr>
          </a:p>
          <a:p>
            <a:pPr algn="just"/>
            <a:r>
              <a:rPr lang="it-IT" sz="1600" b="1" i="1" dirty="0">
                <a:solidFill>
                  <a:srgbClr val="0070C0"/>
                </a:solidFill>
                <a:latin typeface="Arial"/>
                <a:ea typeface="Times New Roman"/>
              </a:rPr>
              <a:t> </a:t>
            </a:r>
            <a:endParaRPr lang="it-IT" sz="1600" dirty="0">
              <a:solidFill>
                <a:srgbClr val="00000A"/>
              </a:solidFill>
              <a:ea typeface="Times New Roman"/>
            </a:endParaRPr>
          </a:p>
          <a:p>
            <a:pPr algn="just"/>
            <a:endParaRPr lang="it-IT" sz="1600" b="1" i="1" kern="1200" dirty="0">
              <a:solidFill>
                <a:srgbClr val="FF0000"/>
              </a:solidFill>
              <a:latin typeface="Arial"/>
              <a:ea typeface="Arial"/>
              <a:cs typeface="Arial"/>
            </a:endParaRPr>
          </a:p>
          <a:p>
            <a:pPr algn="just"/>
            <a:endParaRPr lang="it-IT" sz="1600" b="1" i="1" kern="1200" dirty="0">
              <a:solidFill>
                <a:srgbClr val="FF0000"/>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15</a:t>
            </a:fld>
            <a:endParaRPr lang="it-IT" dirty="0"/>
          </a:p>
        </p:txBody>
      </p:sp>
    </p:spTree>
    <p:extLst>
      <p:ext uri="{BB962C8B-B14F-4D97-AF65-F5344CB8AC3E}">
        <p14:creationId xmlns:p14="http://schemas.microsoft.com/office/powerpoint/2010/main" val="2089903244"/>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1340768"/>
            <a:ext cx="8280796" cy="4074962"/>
          </a:xfrm>
          <a:prstGeom prst="rect">
            <a:avLst/>
          </a:prstGeom>
          <a:noFill/>
        </p:spPr>
        <p:txBody>
          <a:bodyPr wrap="square" rtlCol="0">
            <a:spAutoFit/>
          </a:bodyPr>
          <a:lstStyle/>
          <a:p>
            <a:pPr marL="285750" lvl="0" indent="-285750" algn="just">
              <a:buFont typeface="Arial" panose="020B0604020202020204" pitchFamily="34" charset="0"/>
              <a:buChar char="•"/>
            </a:pPr>
            <a:endParaRPr lang="it-IT" dirty="0">
              <a:latin typeface="Arial"/>
              <a:ea typeface="Times New Roman"/>
              <a:cs typeface="Times New Roman"/>
            </a:endParaRPr>
          </a:p>
          <a:p>
            <a:pPr algn="just">
              <a:lnSpc>
                <a:spcPct val="107000"/>
              </a:lnSpc>
            </a:pPr>
            <a:r>
              <a:rPr lang="it-IT" sz="2000" b="1" kern="1200" dirty="0">
                <a:solidFill>
                  <a:srgbClr val="1F497D"/>
                </a:solidFill>
                <a:latin typeface="Arial"/>
                <a:ea typeface="Arial"/>
                <a:cs typeface="Arial"/>
              </a:rPr>
              <a:t>SCELTA DEI COMMISSARI DI GARA </a:t>
            </a:r>
            <a:r>
              <a:rPr lang="it-IT" sz="2000" b="1" kern="1200" dirty="0">
                <a:solidFill>
                  <a:srgbClr val="1F497D"/>
                </a:solidFill>
                <a:latin typeface="Arial"/>
                <a:cs typeface="Arial"/>
              </a:rPr>
              <a:t>(nelle gare con OEPV, qualità-prezzo) </a:t>
            </a:r>
          </a:p>
          <a:p>
            <a:pPr lvl="0" algn="ctr">
              <a:buSzPts val="1000"/>
              <a:tabLst>
                <a:tab pos="457200" algn="l"/>
              </a:tabLst>
            </a:pPr>
            <a:r>
              <a:rPr lang="it-IT" b="1" dirty="0">
                <a:solidFill>
                  <a:srgbClr val="00000A"/>
                </a:solidFill>
                <a:latin typeface="Arial"/>
                <a:ea typeface="Times New Roman"/>
              </a:rPr>
              <a:t>Le stazioni appaltanti</a:t>
            </a:r>
          </a:p>
          <a:p>
            <a:pPr lvl="0" algn="ctr">
              <a:buSzPts val="1000"/>
              <a:tabLst>
                <a:tab pos="457200" algn="l"/>
              </a:tabLst>
            </a:pPr>
            <a:endParaRPr lang="it-IT" dirty="0">
              <a:solidFill>
                <a:srgbClr val="00000A"/>
              </a:solidFill>
              <a:latin typeface="Arial"/>
              <a:ea typeface="Times New Roman"/>
            </a:endParaRPr>
          </a:p>
          <a:p>
            <a:pPr marL="285750" lvl="0" indent="-285750" algn="just">
              <a:buSzPts val="1000"/>
              <a:buFont typeface="Wingdings" panose="05000000000000000000" pitchFamily="2" charset="2"/>
              <a:buChar char="ü"/>
              <a:tabLst>
                <a:tab pos="457200" algn="l"/>
              </a:tabLst>
            </a:pPr>
            <a:r>
              <a:rPr lang="it-IT" b="1" dirty="0">
                <a:solidFill>
                  <a:srgbClr val="00000A"/>
                </a:solidFill>
                <a:latin typeface="Arial"/>
                <a:ea typeface="Times New Roman"/>
              </a:rPr>
              <a:t>fino ad 1 mln oppure o  per appalti che non presentano particolare complessità (ossia svolte attraverso piattaforme telematiche di negoziazione), </a:t>
            </a:r>
          </a:p>
          <a:p>
            <a:pPr lvl="0" algn="ctr">
              <a:buSzPts val="1000"/>
              <a:tabLst>
                <a:tab pos="457200" algn="l"/>
              </a:tabLst>
            </a:pPr>
            <a:endParaRPr lang="it-IT" b="1" dirty="0">
              <a:solidFill>
                <a:srgbClr val="00000A"/>
              </a:solidFill>
              <a:latin typeface="Arial"/>
              <a:ea typeface="Times New Roman"/>
            </a:endParaRPr>
          </a:p>
          <a:p>
            <a:pPr lvl="0" algn="ctr">
              <a:buSzPts val="1000"/>
              <a:tabLst>
                <a:tab pos="457200" algn="l"/>
              </a:tabLst>
            </a:pPr>
            <a:r>
              <a:rPr lang="it-IT" b="1" dirty="0">
                <a:solidFill>
                  <a:srgbClr val="00000A"/>
                </a:solidFill>
                <a:latin typeface="Arial"/>
                <a:ea typeface="Times New Roman"/>
              </a:rPr>
              <a:t>scelgono solo di alcuni</a:t>
            </a:r>
            <a:r>
              <a:rPr lang="it-IT" dirty="0">
                <a:solidFill>
                  <a:srgbClr val="00000A"/>
                </a:solidFill>
                <a:latin typeface="Arial"/>
                <a:ea typeface="Times New Roman"/>
              </a:rPr>
              <a:t> </a:t>
            </a:r>
            <a:r>
              <a:rPr lang="it-IT" b="1" dirty="0">
                <a:solidFill>
                  <a:srgbClr val="00000A"/>
                </a:solidFill>
                <a:latin typeface="Arial"/>
                <a:ea typeface="Times New Roman"/>
              </a:rPr>
              <a:t>commissari </a:t>
            </a:r>
            <a:r>
              <a:rPr lang="it-IT" dirty="0">
                <a:solidFill>
                  <a:srgbClr val="00000A"/>
                </a:solidFill>
                <a:latin typeface="Arial"/>
                <a:ea typeface="Times New Roman"/>
              </a:rPr>
              <a:t>di gara</a:t>
            </a:r>
            <a:r>
              <a:rPr lang="it-IT" b="1" dirty="0">
                <a:solidFill>
                  <a:srgbClr val="00000A"/>
                </a:solidFill>
                <a:latin typeface="Arial"/>
                <a:ea typeface="Times New Roman"/>
              </a:rPr>
              <a:t>,</a:t>
            </a:r>
            <a:r>
              <a:rPr lang="it-IT" dirty="0">
                <a:solidFill>
                  <a:srgbClr val="00000A"/>
                </a:solidFill>
                <a:latin typeface="Arial"/>
                <a:ea typeface="Times New Roman"/>
              </a:rPr>
              <a:t> </a:t>
            </a:r>
          </a:p>
          <a:p>
            <a:pPr lvl="0" algn="ctr">
              <a:buSzPts val="1000"/>
              <a:tabLst>
                <a:tab pos="457200" algn="l"/>
              </a:tabLst>
            </a:pPr>
            <a:r>
              <a:rPr lang="it-IT" dirty="0">
                <a:solidFill>
                  <a:srgbClr val="00000A"/>
                </a:solidFill>
                <a:latin typeface="Arial"/>
                <a:ea typeface="Times New Roman"/>
              </a:rPr>
              <a:t>il </a:t>
            </a:r>
            <a:r>
              <a:rPr lang="it-IT" b="1" dirty="0">
                <a:solidFill>
                  <a:srgbClr val="00000A"/>
                </a:solidFill>
                <a:latin typeface="Arial"/>
                <a:ea typeface="Times New Roman"/>
              </a:rPr>
              <a:t>Presidente è sempre scelto da lista ANAC</a:t>
            </a:r>
            <a:r>
              <a:rPr lang="it-IT" dirty="0">
                <a:solidFill>
                  <a:srgbClr val="00000A"/>
                </a:solidFill>
                <a:latin typeface="Arial"/>
                <a:ea typeface="Times New Roman"/>
              </a:rPr>
              <a:t>; </a:t>
            </a:r>
          </a:p>
          <a:p>
            <a:pPr marL="285750" lvl="0" indent="-285750" algn="just">
              <a:buSzPts val="1000"/>
              <a:buFont typeface="Wingdings" panose="05000000000000000000" pitchFamily="2" charset="2"/>
              <a:buChar char="ü"/>
              <a:tabLst>
                <a:tab pos="457200" algn="l"/>
              </a:tabLst>
            </a:pPr>
            <a:r>
              <a:rPr lang="it-IT" b="1" dirty="0" smtClean="0">
                <a:solidFill>
                  <a:srgbClr val="00000A"/>
                </a:solidFill>
                <a:latin typeface="Arial"/>
                <a:ea typeface="Times New Roman"/>
              </a:rPr>
              <a:t> </a:t>
            </a:r>
            <a:r>
              <a:rPr lang="it-IT" b="1" dirty="0">
                <a:solidFill>
                  <a:srgbClr val="00000A"/>
                </a:solidFill>
                <a:latin typeface="Arial"/>
                <a:ea typeface="Times New Roman"/>
              </a:rPr>
              <a:t>sopra 1 mln, </a:t>
            </a:r>
          </a:p>
          <a:p>
            <a:pPr lvl="0" algn="ctr">
              <a:buSzPts val="1000"/>
              <a:tabLst>
                <a:tab pos="457200" algn="l"/>
              </a:tabLst>
            </a:pPr>
            <a:r>
              <a:rPr lang="it-IT" b="1" dirty="0">
                <a:solidFill>
                  <a:srgbClr val="00000A"/>
                </a:solidFill>
                <a:latin typeface="Arial"/>
                <a:ea typeface="Times New Roman"/>
              </a:rPr>
              <a:t>sorteggio di tutti i commissari </a:t>
            </a:r>
          </a:p>
          <a:p>
            <a:pPr lvl="0" algn="ctr">
              <a:buSzPts val="1000"/>
              <a:tabLst>
                <a:tab pos="457200" algn="l"/>
              </a:tabLst>
            </a:pPr>
            <a:r>
              <a:rPr lang="it-IT" b="1" dirty="0">
                <a:solidFill>
                  <a:srgbClr val="00000A"/>
                </a:solidFill>
                <a:latin typeface="Arial"/>
                <a:ea typeface="Times New Roman"/>
              </a:rPr>
              <a:t>dalla lista comunicata ANAC </a:t>
            </a:r>
            <a:r>
              <a:rPr lang="it-IT" dirty="0">
                <a:solidFill>
                  <a:srgbClr val="00000A"/>
                </a:solidFill>
                <a:latin typeface="Arial"/>
                <a:ea typeface="Times New Roman"/>
              </a:rPr>
              <a:t>(art 77</a:t>
            </a:r>
            <a:r>
              <a:rPr lang="it-IT" dirty="0" smtClean="0">
                <a:solidFill>
                  <a:srgbClr val="00000A"/>
                </a:solidFill>
                <a:latin typeface="Arial"/>
                <a:ea typeface="Times New Roman"/>
              </a:rPr>
              <a:t>);</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16</a:t>
            </a:fld>
            <a:endParaRPr lang="it-IT" dirty="0"/>
          </a:p>
        </p:txBody>
      </p:sp>
    </p:spTree>
    <p:extLst>
      <p:ext uri="{BB962C8B-B14F-4D97-AF65-F5344CB8AC3E}">
        <p14:creationId xmlns:p14="http://schemas.microsoft.com/office/powerpoint/2010/main" val="38479858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1340768"/>
            <a:ext cx="8280796" cy="3952877"/>
          </a:xfrm>
          <a:prstGeom prst="rect">
            <a:avLst/>
          </a:prstGeom>
          <a:noFill/>
        </p:spPr>
        <p:txBody>
          <a:bodyPr wrap="square" rtlCol="0">
            <a:spAutoFit/>
          </a:bodyPr>
          <a:lstStyle/>
          <a:p>
            <a:pPr marL="285750" lvl="0" indent="-285750" algn="just">
              <a:buFont typeface="Arial" panose="020B0604020202020204" pitchFamily="34" charset="0"/>
              <a:buChar char="•"/>
            </a:pPr>
            <a:endParaRPr lang="it-IT" dirty="0">
              <a:latin typeface="Arial"/>
              <a:ea typeface="Times New Roman"/>
              <a:cs typeface="Times New Roman"/>
            </a:endParaRPr>
          </a:p>
          <a:p>
            <a:pPr algn="just">
              <a:lnSpc>
                <a:spcPct val="107000"/>
              </a:lnSpc>
            </a:pPr>
            <a:r>
              <a:rPr lang="it-IT" sz="2000" b="1" kern="1200" dirty="0">
                <a:solidFill>
                  <a:srgbClr val="1F497D"/>
                </a:solidFill>
                <a:latin typeface="Arial"/>
                <a:ea typeface="Arial"/>
                <a:cs typeface="Arial"/>
              </a:rPr>
              <a:t>SCELTA DEI COMMISSARI DI GARA </a:t>
            </a:r>
            <a:r>
              <a:rPr lang="it-IT" sz="2000" b="1" kern="1200" dirty="0">
                <a:solidFill>
                  <a:srgbClr val="1F497D"/>
                </a:solidFill>
                <a:latin typeface="Arial"/>
                <a:cs typeface="Arial"/>
              </a:rPr>
              <a:t>(nelle gare con OEPV, qualità-prezzo) </a:t>
            </a:r>
          </a:p>
          <a:p>
            <a:pPr lvl="0" algn="ctr">
              <a:buSzPts val="1000"/>
              <a:tabLst>
                <a:tab pos="457200" algn="l"/>
              </a:tabLst>
            </a:pPr>
            <a:endParaRPr lang="it-IT" dirty="0" smtClean="0">
              <a:solidFill>
                <a:srgbClr val="00000A"/>
              </a:solidFill>
              <a:latin typeface="Arial"/>
              <a:ea typeface="Times New Roman"/>
            </a:endParaRPr>
          </a:p>
          <a:p>
            <a:pPr marL="228600" algn="just">
              <a:lnSpc>
                <a:spcPct val="107000"/>
              </a:lnSpc>
            </a:pPr>
            <a:r>
              <a:rPr lang="it-IT" b="1" dirty="0">
                <a:solidFill>
                  <a:srgbClr val="00000A"/>
                </a:solidFill>
                <a:latin typeface="Arial"/>
                <a:ea typeface="Times New Roman"/>
              </a:rPr>
              <a:t>Vige ancora regime transitorio, </a:t>
            </a:r>
            <a:r>
              <a:rPr lang="it-IT" dirty="0">
                <a:solidFill>
                  <a:srgbClr val="00000A"/>
                </a:solidFill>
                <a:latin typeface="Arial"/>
                <a:ea typeface="Times New Roman"/>
              </a:rPr>
              <a:t>in attesa del regolamento ANAC su funzionamento Albo </a:t>
            </a:r>
            <a:r>
              <a:rPr lang="it-IT" dirty="0" smtClean="0">
                <a:solidFill>
                  <a:srgbClr val="00000A"/>
                </a:solidFill>
                <a:latin typeface="Arial"/>
                <a:ea typeface="Times New Roman"/>
              </a:rPr>
              <a:t>dei commissari</a:t>
            </a:r>
            <a:r>
              <a:rPr lang="it-IT" b="1" dirty="0" smtClean="0">
                <a:solidFill>
                  <a:srgbClr val="00000A"/>
                </a:solidFill>
                <a:latin typeface="Arial"/>
                <a:ea typeface="Times New Roman"/>
              </a:rPr>
              <a:t> : </a:t>
            </a:r>
            <a:r>
              <a:rPr lang="it-IT" b="1" dirty="0">
                <a:solidFill>
                  <a:srgbClr val="00000A"/>
                </a:solidFill>
                <a:latin typeface="Arial"/>
                <a:ea typeface="Times New Roman"/>
              </a:rPr>
              <a:t>«commissari interni</a:t>
            </a:r>
            <a:r>
              <a:rPr lang="it-IT" b="1" dirty="0" smtClean="0">
                <a:solidFill>
                  <a:srgbClr val="00000A"/>
                </a:solidFill>
                <a:latin typeface="Arial"/>
                <a:ea typeface="Times New Roman"/>
              </a:rPr>
              <a:t>» (216, co 14)</a:t>
            </a:r>
            <a:endParaRPr lang="it-IT" b="1" dirty="0">
              <a:solidFill>
                <a:srgbClr val="00000A"/>
              </a:solidFill>
              <a:latin typeface="Arial"/>
              <a:ea typeface="Times New Roman"/>
            </a:endParaRPr>
          </a:p>
          <a:p>
            <a:pPr marL="228600" algn="just">
              <a:lnSpc>
                <a:spcPct val="107000"/>
              </a:lnSpc>
            </a:pPr>
            <a:endParaRPr lang="it-IT" b="1" dirty="0">
              <a:solidFill>
                <a:srgbClr val="00000A"/>
              </a:solidFill>
              <a:latin typeface="Arial"/>
              <a:ea typeface="Times New Roman"/>
            </a:endParaRPr>
          </a:p>
          <a:p>
            <a:pPr marL="228600" algn="just">
              <a:lnSpc>
                <a:spcPct val="107000"/>
              </a:lnSpc>
            </a:pPr>
            <a:r>
              <a:rPr lang="it-IT" b="1" dirty="0" smtClean="0">
                <a:solidFill>
                  <a:srgbClr val="00000A"/>
                </a:solidFill>
                <a:latin typeface="Arial"/>
                <a:ea typeface="Times New Roman"/>
              </a:rPr>
              <a:t>Pubblicata consultazione per l’aggiornamento </a:t>
            </a:r>
            <a:r>
              <a:rPr lang="it-IT" b="1" dirty="0">
                <a:solidFill>
                  <a:srgbClr val="00000A"/>
                </a:solidFill>
                <a:latin typeface="Arial"/>
                <a:ea typeface="Times New Roman"/>
              </a:rPr>
              <a:t>delle linee guida ANAC n</a:t>
            </a:r>
            <a:r>
              <a:rPr lang="it-IT" b="1" dirty="0" smtClean="0">
                <a:solidFill>
                  <a:srgbClr val="00000A"/>
                </a:solidFill>
                <a:latin typeface="Arial"/>
                <a:ea typeface="Times New Roman"/>
              </a:rPr>
              <a:t>. 5 </a:t>
            </a:r>
            <a:r>
              <a:rPr lang="it-IT" dirty="0" smtClean="0">
                <a:solidFill>
                  <a:srgbClr val="00000A"/>
                </a:solidFill>
                <a:latin typeface="Arial"/>
                <a:ea typeface="Times New Roman"/>
              </a:rPr>
              <a:t>recante  </a:t>
            </a:r>
            <a:r>
              <a:rPr lang="it-IT" dirty="0">
                <a:solidFill>
                  <a:srgbClr val="00000A"/>
                </a:solidFill>
                <a:latin typeface="Arial"/>
                <a:ea typeface="Times New Roman"/>
              </a:rPr>
              <a:t>criteri di scelta dei </a:t>
            </a:r>
            <a:r>
              <a:rPr lang="it-IT" dirty="0" smtClean="0">
                <a:solidFill>
                  <a:srgbClr val="00000A"/>
                </a:solidFill>
                <a:latin typeface="Arial"/>
                <a:ea typeface="Times New Roman"/>
              </a:rPr>
              <a:t>commissari di gara e di iscrizione </a:t>
            </a:r>
            <a:r>
              <a:rPr lang="it-IT" dirty="0">
                <a:solidFill>
                  <a:srgbClr val="00000A"/>
                </a:solidFill>
                <a:latin typeface="Arial"/>
                <a:ea typeface="Times New Roman"/>
              </a:rPr>
              <a:t>degli esperti nell’Albo nazionale obbligatorio dei componenti delle commissioni giudicatrici</a:t>
            </a:r>
            <a:r>
              <a:rPr lang="it-IT" b="1" dirty="0">
                <a:solidFill>
                  <a:srgbClr val="00000A"/>
                </a:solidFill>
                <a:latin typeface="Arial"/>
                <a:ea typeface="Times New Roman"/>
              </a:rPr>
              <a:t>, che dovrà regolare anche modalità di funzionamento delle commissioni di gara</a:t>
            </a:r>
            <a:endParaRPr lang="it-IT" b="1" dirty="0">
              <a:solidFill>
                <a:srgbClr val="00000A"/>
              </a:solidFill>
              <a:latin typeface="Arial"/>
              <a:ea typeface="Times New Roman"/>
            </a:endParaRPr>
          </a:p>
          <a:p>
            <a:pPr lvl="0" algn="just"/>
            <a:endParaRPr lang="it-IT" b="1" dirty="0">
              <a:solidFill>
                <a:srgbClr val="00000A"/>
              </a:solidFill>
              <a:latin typeface="Aria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17</a:t>
            </a:fld>
            <a:endParaRPr lang="it-IT" dirty="0"/>
          </a:p>
        </p:txBody>
      </p:sp>
    </p:spTree>
    <p:extLst>
      <p:ext uri="{BB962C8B-B14F-4D97-AF65-F5344CB8AC3E}">
        <p14:creationId xmlns:p14="http://schemas.microsoft.com/office/powerpoint/2010/main" val="22570321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79512" y="1340768"/>
            <a:ext cx="8496944" cy="3960440"/>
          </a:xfrm>
        </p:spPr>
        <p:txBody>
          <a:bodyPr>
            <a:normAutofit/>
          </a:bodyPr>
          <a:lstStyle/>
          <a:p>
            <a:pPr marL="0" indent="0" algn="just">
              <a:buSzPts val="1000"/>
              <a:buNone/>
              <a:tabLst>
                <a:tab pos="457200" algn="l"/>
              </a:tabLst>
            </a:pPr>
            <a:r>
              <a:rPr lang="it-IT" sz="1800" b="1" dirty="0">
                <a:solidFill>
                  <a:srgbClr val="0070C0"/>
                </a:solidFill>
                <a:latin typeface="Arial"/>
                <a:ea typeface="Times New Roman"/>
                <a:cs typeface="Times New Roman"/>
              </a:rPr>
              <a:t> </a:t>
            </a:r>
            <a:r>
              <a:rPr lang="it-IT" sz="1800" b="1" dirty="0">
                <a:solidFill>
                  <a:srgbClr val="1F497D"/>
                </a:solidFill>
                <a:latin typeface="Arial"/>
                <a:ea typeface="Arial"/>
                <a:cs typeface="Arial"/>
              </a:rPr>
              <a:t>PROCEDURE DI GARA E BANDI</a:t>
            </a:r>
          </a:p>
          <a:p>
            <a:pPr marL="0" indent="0" algn="just">
              <a:buSzPts val="1000"/>
              <a:buNone/>
              <a:tabLst>
                <a:tab pos="457200" algn="l"/>
              </a:tabLst>
            </a:pPr>
            <a:endParaRPr lang="it-IT" sz="1800" b="1" dirty="0">
              <a:solidFill>
                <a:srgbClr val="1F497D"/>
              </a:solidFill>
              <a:latin typeface="Arial"/>
              <a:ea typeface="Arial"/>
              <a:cs typeface="Arial"/>
            </a:endParaRPr>
          </a:p>
          <a:p>
            <a:pPr marL="342900" lvl="0" indent="-342900" algn="just">
              <a:buSzPts val="1000"/>
              <a:buFont typeface="Symbol"/>
              <a:buChar char=""/>
              <a:tabLst>
                <a:tab pos="457200" algn="l"/>
              </a:tabLst>
            </a:pPr>
            <a:r>
              <a:rPr lang="it-IT" sz="2000" b="1" dirty="0">
                <a:solidFill>
                  <a:srgbClr val="00000A"/>
                </a:solidFill>
                <a:latin typeface="Arial"/>
                <a:ea typeface="Times New Roman"/>
              </a:rPr>
              <a:t>previsione del computo metrico estimativo, </a:t>
            </a:r>
            <a:r>
              <a:rPr lang="it-IT" sz="2000" dirty="0">
                <a:solidFill>
                  <a:srgbClr val="00000A"/>
                </a:solidFill>
                <a:latin typeface="Arial"/>
                <a:ea typeface="Times New Roman"/>
              </a:rPr>
              <a:t>richiamato nel bando o nell’invito, come documento </a:t>
            </a:r>
            <a:r>
              <a:rPr lang="it-IT" sz="2000" b="1" dirty="0">
                <a:solidFill>
                  <a:srgbClr val="00000A"/>
                </a:solidFill>
                <a:latin typeface="Arial"/>
                <a:ea typeface="Times New Roman"/>
              </a:rPr>
              <a:t>contrattuale </a:t>
            </a:r>
            <a:r>
              <a:rPr lang="it-IT" sz="2000" dirty="0">
                <a:solidFill>
                  <a:srgbClr val="00000A"/>
                </a:solidFill>
                <a:latin typeface="Arial"/>
                <a:ea typeface="Times New Roman"/>
              </a:rPr>
              <a:t>(art 32 comma 14 bis);</a:t>
            </a:r>
          </a:p>
          <a:p>
            <a:pPr marL="342900" lvl="0" indent="-342900" algn="just">
              <a:buSzPts val="1000"/>
              <a:buFont typeface="Symbol"/>
              <a:buChar char=""/>
              <a:tabLst>
                <a:tab pos="457200" algn="l"/>
              </a:tabLst>
            </a:pPr>
            <a:endParaRPr lang="it-IT" sz="2000" dirty="0">
              <a:solidFill>
                <a:srgbClr val="00000A"/>
              </a:solidFill>
              <a:ea typeface="Times New Roman"/>
            </a:endParaRPr>
          </a:p>
          <a:p>
            <a:pPr marL="342900" lvl="0" indent="-342900" algn="just">
              <a:buSzPts val="1000"/>
              <a:buFont typeface="Symbol"/>
              <a:buChar char=""/>
              <a:tabLst>
                <a:tab pos="457200" algn="l"/>
              </a:tabLst>
            </a:pPr>
            <a:r>
              <a:rPr lang="it-IT" sz="2000" b="1" dirty="0">
                <a:solidFill>
                  <a:srgbClr val="00000A"/>
                </a:solidFill>
                <a:latin typeface="Arial"/>
                <a:ea typeface="Times New Roman"/>
              </a:rPr>
              <a:t>soccorso istruttorio</a:t>
            </a:r>
            <a:r>
              <a:rPr lang="it-IT" sz="2000" dirty="0">
                <a:solidFill>
                  <a:srgbClr val="00000A"/>
                </a:solidFill>
                <a:latin typeface="Arial"/>
                <a:ea typeface="Times New Roman"/>
              </a:rPr>
              <a:t> completamente </a:t>
            </a:r>
            <a:r>
              <a:rPr lang="it-IT" sz="2000" b="1" dirty="0">
                <a:solidFill>
                  <a:srgbClr val="00000A"/>
                </a:solidFill>
                <a:latin typeface="Arial"/>
                <a:ea typeface="Times New Roman"/>
              </a:rPr>
              <a:t>gratuito</a:t>
            </a:r>
            <a:r>
              <a:rPr lang="it-IT" sz="2000" dirty="0">
                <a:solidFill>
                  <a:srgbClr val="00000A"/>
                </a:solidFill>
                <a:latin typeface="Arial"/>
                <a:ea typeface="Times New Roman"/>
              </a:rPr>
              <a:t> (art. 83, comma 9);</a:t>
            </a:r>
          </a:p>
          <a:p>
            <a:pPr marL="342900" lvl="0" indent="-342900" algn="just">
              <a:buSzPts val="1000"/>
              <a:buFont typeface="Symbol"/>
              <a:buChar char=""/>
              <a:tabLst>
                <a:tab pos="457200" algn="l"/>
              </a:tabLst>
            </a:pPr>
            <a:endParaRPr lang="it-IT" sz="2000" dirty="0">
              <a:solidFill>
                <a:srgbClr val="00000A"/>
              </a:solidFill>
              <a:ea typeface="Times New Roman"/>
            </a:endParaRPr>
          </a:p>
          <a:p>
            <a:pPr marL="342900" lvl="0" indent="-342900" algn="just">
              <a:buSzPts val="1000"/>
              <a:buFont typeface="Symbol"/>
              <a:buChar char=""/>
              <a:tabLst>
                <a:tab pos="457200" algn="l"/>
              </a:tabLst>
            </a:pPr>
            <a:r>
              <a:rPr lang="it-IT" sz="2000" b="1" dirty="0">
                <a:solidFill>
                  <a:srgbClr val="00000A"/>
                </a:solidFill>
                <a:latin typeface="Arial"/>
                <a:ea typeface="Times New Roman"/>
              </a:rPr>
              <a:t>divieto di porre a carico aggiudicatario i costi piattaforme elettroniche</a:t>
            </a:r>
            <a:r>
              <a:rPr lang="it-IT" sz="2000" dirty="0">
                <a:solidFill>
                  <a:srgbClr val="00000A"/>
                </a:solidFill>
                <a:latin typeface="Arial"/>
                <a:ea typeface="Times New Roman"/>
              </a:rPr>
              <a:t> (art. 41, comma 2 bis);</a:t>
            </a:r>
            <a:endParaRPr lang="it-IT" sz="2000" dirty="0">
              <a:solidFill>
                <a:srgbClr val="00000A"/>
              </a:solidFill>
              <a:ea typeface="Times New Roman"/>
            </a:endParaRPr>
          </a:p>
          <a:p>
            <a:endParaRPr lang="it-IT"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18</a:t>
            </a:fld>
            <a:endParaRPr lang="it-IT" dirty="0"/>
          </a:p>
        </p:txBody>
      </p:sp>
    </p:spTree>
    <p:extLst>
      <p:ext uri="{BB962C8B-B14F-4D97-AF65-F5344CB8AC3E}">
        <p14:creationId xmlns:p14="http://schemas.microsoft.com/office/powerpoint/2010/main" val="2235599662"/>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3088923"/>
          </a:xfrm>
          <a:prstGeom prst="rect">
            <a:avLst/>
          </a:prstGeom>
          <a:noFill/>
        </p:spPr>
        <p:txBody>
          <a:bodyPr wrap="square" rtlCol="0">
            <a:spAutoFit/>
          </a:bodyPr>
          <a:lstStyle/>
          <a:p>
            <a:pPr algn="just">
              <a:lnSpc>
                <a:spcPct val="107000"/>
              </a:lnSpc>
            </a:pPr>
            <a:r>
              <a:rPr lang="it-IT" sz="2000" b="1" kern="1200" dirty="0">
                <a:solidFill>
                  <a:srgbClr val="1F497D"/>
                </a:solidFill>
                <a:latin typeface="Arial"/>
                <a:ea typeface="Arial"/>
                <a:cs typeface="Arial"/>
              </a:rPr>
              <a:t>SUBAPPALTO – art. </a:t>
            </a:r>
            <a:r>
              <a:rPr lang="it-IT" sz="2000" b="1" kern="1200" dirty="0" smtClean="0">
                <a:solidFill>
                  <a:srgbClr val="1F497D"/>
                </a:solidFill>
                <a:latin typeface="Arial"/>
                <a:ea typeface="Arial"/>
                <a:cs typeface="Arial"/>
              </a:rPr>
              <a:t>105 </a:t>
            </a:r>
            <a:endParaRPr lang="it-IT" sz="2000" b="1" kern="1200" dirty="0">
              <a:solidFill>
                <a:srgbClr val="1F497D"/>
              </a:solidFill>
              <a:latin typeface="Arial"/>
              <a:ea typeface="Arial"/>
              <a:cs typeface="Arial"/>
            </a:endParaRPr>
          </a:p>
          <a:p>
            <a:pPr algn="just">
              <a:lnSpc>
                <a:spcPct val="107000"/>
              </a:lnSpc>
            </a:pPr>
            <a:endParaRPr lang="it-IT" b="1" kern="1200" dirty="0" smtClean="0">
              <a:solidFill>
                <a:srgbClr val="1F497D"/>
              </a:solidFill>
              <a:latin typeface="Arial"/>
              <a:ea typeface="Arial"/>
              <a:cs typeface="Arial"/>
            </a:endParaRPr>
          </a:p>
          <a:p>
            <a:pPr algn="just">
              <a:lnSpc>
                <a:spcPct val="107000"/>
              </a:lnSpc>
            </a:pPr>
            <a:r>
              <a:rPr lang="it-IT" kern="1200" dirty="0">
                <a:solidFill>
                  <a:schemeClr val="tx1"/>
                </a:solidFill>
                <a:latin typeface="Arial"/>
                <a:ea typeface="Arial"/>
                <a:cs typeface="Arial"/>
              </a:rPr>
              <a:t>D</a:t>
            </a:r>
            <a:r>
              <a:rPr lang="it-IT" kern="1200" dirty="0" smtClean="0">
                <a:solidFill>
                  <a:schemeClr val="tx1"/>
                </a:solidFill>
                <a:latin typeface="Arial"/>
                <a:ea typeface="Arial"/>
                <a:cs typeface="Arial"/>
              </a:rPr>
              <a:t>isciplina introdotta </a:t>
            </a:r>
            <a:r>
              <a:rPr lang="it-IT" kern="1200" dirty="0">
                <a:solidFill>
                  <a:schemeClr val="tx1"/>
                </a:solidFill>
                <a:latin typeface="Arial"/>
                <a:ea typeface="Arial"/>
                <a:cs typeface="Arial"/>
              </a:rPr>
              <a:t>dal D.lgs. 50/2016 è stata oggetto di </a:t>
            </a:r>
            <a:r>
              <a:rPr lang="it-IT" b="1" kern="1200" dirty="0">
                <a:solidFill>
                  <a:schemeClr val="tx1"/>
                </a:solidFill>
                <a:latin typeface="Arial"/>
                <a:ea typeface="Arial"/>
                <a:cs typeface="Arial"/>
              </a:rPr>
              <a:t>esposto alla Commissione Europea da parte dell’ANCE</a:t>
            </a:r>
            <a:r>
              <a:rPr lang="it-IT" kern="1200" dirty="0">
                <a:solidFill>
                  <a:schemeClr val="tx1"/>
                </a:solidFill>
                <a:latin typeface="Arial"/>
                <a:ea typeface="Arial"/>
                <a:cs typeface="Arial"/>
              </a:rPr>
              <a:t>; </a:t>
            </a:r>
            <a:endParaRPr lang="it-IT" kern="1200" dirty="0" smtClean="0">
              <a:solidFill>
                <a:schemeClr val="tx1"/>
              </a:solidFill>
              <a:latin typeface="Arial"/>
              <a:ea typeface="Arial"/>
              <a:cs typeface="Arial"/>
            </a:endParaRPr>
          </a:p>
          <a:p>
            <a:pPr algn="just">
              <a:lnSpc>
                <a:spcPct val="107000"/>
              </a:lnSpc>
            </a:pPr>
            <a:endParaRPr lang="it-IT" kern="1200" dirty="0">
              <a:solidFill>
                <a:schemeClr val="tx1"/>
              </a:solidFill>
              <a:latin typeface="Arial"/>
              <a:ea typeface="Arial"/>
              <a:cs typeface="Arial"/>
            </a:endParaRPr>
          </a:p>
          <a:p>
            <a:pPr algn="just">
              <a:lnSpc>
                <a:spcPct val="107000"/>
              </a:lnSpc>
            </a:pPr>
            <a:r>
              <a:rPr lang="it-IT" kern="1200" dirty="0" smtClean="0">
                <a:solidFill>
                  <a:schemeClr val="tx1"/>
                </a:solidFill>
                <a:latin typeface="Arial"/>
                <a:ea typeface="Arial"/>
                <a:cs typeface="Arial"/>
              </a:rPr>
              <a:t>in </a:t>
            </a:r>
            <a:r>
              <a:rPr lang="it-IT" kern="1200" dirty="0">
                <a:solidFill>
                  <a:schemeClr val="tx1"/>
                </a:solidFill>
                <a:latin typeface="Arial"/>
                <a:ea typeface="Arial"/>
                <a:cs typeface="Arial"/>
              </a:rPr>
              <a:t>conseguenza di tale atto, le </a:t>
            </a:r>
            <a:r>
              <a:rPr lang="it-IT" b="1" kern="1200" dirty="0">
                <a:solidFill>
                  <a:schemeClr val="tx1"/>
                </a:solidFill>
                <a:latin typeface="Arial"/>
                <a:ea typeface="Arial"/>
                <a:cs typeface="Arial"/>
              </a:rPr>
              <a:t>istituzioni comunitarie</a:t>
            </a:r>
            <a:r>
              <a:rPr lang="it-IT" kern="1200" dirty="0">
                <a:solidFill>
                  <a:schemeClr val="tx1"/>
                </a:solidFill>
                <a:latin typeface="Arial"/>
                <a:ea typeface="Arial"/>
                <a:cs typeface="Arial"/>
              </a:rPr>
              <a:t>, ritenendo fondate le censure sollevate,  hanno invitato, tramite apposita lettera, </a:t>
            </a:r>
            <a:r>
              <a:rPr lang="it-IT" b="1" kern="1200" dirty="0">
                <a:solidFill>
                  <a:schemeClr val="tx1"/>
                </a:solidFill>
                <a:latin typeface="Arial"/>
                <a:ea typeface="Arial"/>
                <a:cs typeface="Arial"/>
              </a:rPr>
              <a:t>il Ministero delle Infrastrutture e dei Trasporti</a:t>
            </a:r>
            <a:r>
              <a:rPr lang="it-IT" kern="1200" dirty="0">
                <a:solidFill>
                  <a:schemeClr val="tx1"/>
                </a:solidFill>
                <a:latin typeface="Arial"/>
                <a:ea typeface="Arial"/>
                <a:cs typeface="Arial"/>
              </a:rPr>
              <a:t>, nonché il </a:t>
            </a:r>
            <a:r>
              <a:rPr lang="it-IT" b="1" kern="1200" dirty="0">
                <a:solidFill>
                  <a:schemeClr val="tx1"/>
                </a:solidFill>
                <a:latin typeface="Arial"/>
                <a:ea typeface="Arial"/>
                <a:cs typeface="Arial"/>
              </a:rPr>
              <a:t>Governo Italiano</a:t>
            </a:r>
            <a:r>
              <a:rPr lang="it-IT" kern="1200" dirty="0">
                <a:solidFill>
                  <a:schemeClr val="tx1"/>
                </a:solidFill>
                <a:latin typeface="Arial"/>
                <a:ea typeface="Arial"/>
                <a:cs typeface="Arial"/>
              </a:rPr>
              <a:t>, in sede di adozione del decreto “correttivo”, a modificare la disciplina vigente, ritenuta eccessivamente penalizzante per le imprese.</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19</a:t>
            </a:fld>
            <a:endParaRPr lang="it-IT" dirty="0"/>
          </a:p>
        </p:txBody>
      </p:sp>
    </p:spTree>
    <p:extLst>
      <p:ext uri="{BB962C8B-B14F-4D97-AF65-F5344CB8AC3E}">
        <p14:creationId xmlns:p14="http://schemas.microsoft.com/office/powerpoint/2010/main" val="385864792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4"/>
          <p:cNvSpPr>
            <a:spLocks noGrp="1"/>
          </p:cNvSpPr>
          <p:nvPr>
            <p:ph type="ctrTitle" idx="4294967295"/>
          </p:nvPr>
        </p:nvSpPr>
        <p:spPr>
          <a:xfrm>
            <a:off x="-684584" y="1412776"/>
            <a:ext cx="9649072" cy="3168352"/>
          </a:xfrm>
          <a:prstGeom prst="rect">
            <a:avLst/>
          </a:prstGeom>
          <a:extLst>
            <a:ext uri="{C572A759-6A51-4108-AA02-DFA0A04FC94B}">
              <ma14:wrappingTextBoxFlag xmlns="" xmlns:ma14="http://schemas.microsoft.com/office/mac/drawingml/2011/main" val="1"/>
            </a:ext>
          </a:extLst>
        </p:spPr>
        <p:txBody>
          <a:bodyPr>
            <a:normAutofit/>
          </a:bodyPr>
          <a:lstStyle/>
          <a:p>
            <a:pPr marL="900430">
              <a:spcAft>
                <a:spcPts val="0"/>
              </a:spcAft>
            </a:pPr>
            <a:r>
              <a:rPr lang="it-IT" sz="1800" dirty="0">
                <a:latin typeface="Arial" panose="020B0604020202020204" pitchFamily="34" charset="0"/>
                <a:ea typeface="Times New Roman" panose="02020603050405020304" pitchFamily="18" charset="0"/>
                <a:cs typeface="Times New Roman" panose="02020603050405020304" pitchFamily="18" charset="0"/>
              </a:rPr>
              <a:t>Sulla Gazzetta Ufficiale n.103 del 5 maggio 2017 (S.O. n.22), è stato pubblicato </a:t>
            </a:r>
            <a:r>
              <a:rPr lang="it-IT" sz="1800" dirty="0">
                <a:latin typeface="Arial" panose="020B0604020202020204" pitchFamily="34" charset="0"/>
                <a:cs typeface="Times New Roman" panose="02020603050405020304" pitchFamily="18" charset="0"/>
              </a:rPr>
              <a:t>il </a:t>
            </a:r>
            <a:r>
              <a:rPr lang="it-IT" sz="1800" b="1" dirty="0">
                <a:latin typeface="Arial" panose="020B0604020202020204" pitchFamily="34" charset="0"/>
                <a:cs typeface="Times New Roman" panose="02020603050405020304" pitchFamily="18" charset="0"/>
              </a:rPr>
              <a:t>D. Lgs. 19 aprile 2017, n. 56,</a:t>
            </a:r>
            <a:r>
              <a:rPr lang="it-IT" sz="1800" b="1"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a:t>
            </a:r>
            <a:r>
              <a:rPr lang="it-IT" sz="1800" dirty="0">
                <a:latin typeface="Arial" panose="020B0604020202020204" pitchFamily="34" charset="0"/>
                <a:ea typeface="Times New Roman" panose="02020603050405020304" pitchFamily="18" charset="0"/>
                <a:cs typeface="Times New Roman" panose="02020603050405020304" pitchFamily="18" charset="0"/>
              </a:rPr>
              <a:t>recante: “Disposizioni integrative e correttive del decreto legislativo 18 aprile 2016, n. 50”. </a:t>
            </a:r>
            <a:r>
              <a:rPr lang="it-IT" sz="2400" dirty="0">
                <a:latin typeface="Calibri" panose="020F0502020204030204" pitchFamily="34" charset="0"/>
                <a:ea typeface="Calibri" panose="020F0502020204030204" pitchFamily="34" charset="0"/>
                <a:cs typeface="Times New Roman" panose="02020603050405020304" pitchFamily="18" charset="0"/>
              </a:rPr>
              <a:t/>
            </a:r>
            <a:br>
              <a:rPr lang="it-IT" sz="2400" dirty="0">
                <a:latin typeface="Calibri" panose="020F0502020204030204" pitchFamily="34" charset="0"/>
                <a:ea typeface="Calibri" panose="020F0502020204030204" pitchFamily="34" charset="0"/>
                <a:cs typeface="Times New Roman" panose="02020603050405020304" pitchFamily="18" charset="0"/>
              </a:rPr>
            </a:br>
            <a:r>
              <a:rPr lang="it-IT" sz="1800" dirty="0">
                <a:latin typeface="Arial" panose="020B0604020202020204" pitchFamily="34" charset="0"/>
                <a:ea typeface="Times New Roman" panose="02020603050405020304" pitchFamily="18" charset="0"/>
                <a:cs typeface="Times New Roman" panose="02020603050405020304" pitchFamily="18" charset="0"/>
              </a:rPr>
              <a:t> </a:t>
            </a:r>
            <a:r>
              <a:rPr lang="it-IT" sz="2400" dirty="0">
                <a:latin typeface="Calibri" panose="020F0502020204030204" pitchFamily="34" charset="0"/>
                <a:ea typeface="Calibri" panose="020F0502020204030204" pitchFamily="34" charset="0"/>
                <a:cs typeface="Times New Roman" panose="02020603050405020304" pitchFamily="18" charset="0"/>
              </a:rPr>
              <a:t/>
            </a:r>
            <a:br>
              <a:rPr lang="it-IT" sz="2400" dirty="0">
                <a:latin typeface="Calibri" panose="020F0502020204030204" pitchFamily="34" charset="0"/>
                <a:ea typeface="Calibri" panose="020F0502020204030204" pitchFamily="34" charset="0"/>
                <a:cs typeface="Times New Roman" panose="02020603050405020304" pitchFamily="18" charset="0"/>
              </a:rPr>
            </a:br>
            <a:r>
              <a:rPr lang="it-IT" sz="1800" dirty="0">
                <a:latin typeface="Arial" panose="020B0604020202020204" pitchFamily="34" charset="0"/>
                <a:cs typeface="Times New Roman" panose="02020603050405020304" pitchFamily="18" charset="0"/>
              </a:rPr>
              <a:t>Il decreto entrerà in vigore decorsi quindici giorni dalla data di pubblicazione </a:t>
            </a:r>
            <a:r>
              <a:rPr lang="it-IT" sz="1800" dirty="0">
                <a:latin typeface="Arial" panose="020B0604020202020204" pitchFamily="34" charset="0"/>
                <a:ea typeface="Times New Roman" panose="02020603050405020304" pitchFamily="18" charset="0"/>
                <a:cs typeface="Times New Roman" panose="02020603050405020304" pitchFamily="18" charset="0"/>
              </a:rPr>
              <a:t>nella Gazzetta Ufficiale, </a:t>
            </a:r>
            <a:r>
              <a:rPr lang="it-IT" sz="1800" b="1" dirty="0">
                <a:latin typeface="Arial" panose="020B0604020202020204" pitchFamily="34" charset="0"/>
                <a:ea typeface="Times New Roman" panose="02020603050405020304" pitchFamily="18" charset="0"/>
                <a:cs typeface="Times New Roman" panose="02020603050405020304" pitchFamily="18" charset="0"/>
              </a:rPr>
              <a:t>ossia il  20 maggio 2017</a:t>
            </a:r>
            <a:r>
              <a:rPr lang="it-IT" sz="1800" dirty="0">
                <a:latin typeface="Arial" panose="020B0604020202020204" pitchFamily="34" charset="0"/>
                <a:ea typeface="Times New Roman" panose="02020603050405020304" pitchFamily="18" charset="0"/>
                <a:cs typeface="Times New Roman" panose="02020603050405020304" pitchFamily="18" charset="0"/>
              </a:rPr>
              <a:t>. </a:t>
            </a:r>
            <a:r>
              <a:rPr lang="it-IT" sz="2400" dirty="0">
                <a:latin typeface="Calibri" panose="020F0502020204030204" pitchFamily="34" charset="0"/>
                <a:ea typeface="Calibri" panose="020F0502020204030204" pitchFamily="34" charset="0"/>
                <a:cs typeface="Times New Roman" panose="02020603050405020304" pitchFamily="18" charset="0"/>
              </a:rPr>
              <a:t/>
            </a:r>
            <a:br>
              <a:rPr lang="it-IT" sz="24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2</a:t>
            </a:fld>
            <a:endParaRPr lang="it-IT" dirty="0"/>
          </a:p>
        </p:txBody>
      </p:sp>
    </p:spTree>
    <p:extLst>
      <p:ext uri="{BB962C8B-B14F-4D97-AF65-F5344CB8AC3E}">
        <p14:creationId xmlns:p14="http://schemas.microsoft.com/office/powerpoint/2010/main" val="328690931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4411336"/>
          </a:xfrm>
          <a:prstGeom prst="rect">
            <a:avLst/>
          </a:prstGeom>
          <a:noFill/>
        </p:spPr>
        <p:txBody>
          <a:bodyPr wrap="square" rtlCol="0">
            <a:spAutoFit/>
          </a:bodyPr>
          <a:lstStyle/>
          <a:p>
            <a:pPr algn="just">
              <a:lnSpc>
                <a:spcPct val="107000"/>
              </a:lnSpc>
            </a:pPr>
            <a:r>
              <a:rPr lang="it-IT" sz="2000" b="1" kern="1200" dirty="0">
                <a:solidFill>
                  <a:srgbClr val="1F497D"/>
                </a:solidFill>
                <a:latin typeface="Arial"/>
                <a:ea typeface="Arial"/>
                <a:cs typeface="Arial"/>
              </a:rPr>
              <a:t>SUBAPPALTO – art. </a:t>
            </a:r>
            <a:r>
              <a:rPr lang="it-IT" sz="2000" b="1" kern="1200" dirty="0" smtClean="0">
                <a:solidFill>
                  <a:srgbClr val="1F497D"/>
                </a:solidFill>
                <a:latin typeface="Arial"/>
                <a:ea typeface="Arial"/>
                <a:cs typeface="Arial"/>
              </a:rPr>
              <a:t>105 : le criticità </a:t>
            </a:r>
            <a:endParaRPr lang="it-IT" sz="2000" b="1" kern="1200" dirty="0">
              <a:solidFill>
                <a:srgbClr val="1F497D"/>
              </a:solidFill>
              <a:latin typeface="Arial"/>
              <a:ea typeface="Arial"/>
              <a:cs typeface="Arial"/>
            </a:endParaRPr>
          </a:p>
          <a:p>
            <a:pPr algn="just">
              <a:lnSpc>
                <a:spcPct val="107000"/>
              </a:lnSpc>
            </a:pPr>
            <a:endParaRPr lang="it-IT" b="1" kern="1200" dirty="0">
              <a:solidFill>
                <a:srgbClr val="1F497D"/>
              </a:solidFill>
              <a:latin typeface="Arial"/>
              <a:ea typeface="Arial"/>
              <a:cs typeface="Arial"/>
            </a:endParaRPr>
          </a:p>
          <a:p>
            <a:pPr marL="742950" lvl="1" indent="-285750" algn="just">
              <a:buFont typeface="Symbol"/>
              <a:buChar char=""/>
            </a:pPr>
            <a:r>
              <a:rPr lang="it-IT" sz="1600" b="1" dirty="0" smtClean="0">
                <a:solidFill>
                  <a:srgbClr val="00000A"/>
                </a:solidFill>
                <a:latin typeface="Arial"/>
                <a:ea typeface="Times New Roman"/>
              </a:rPr>
              <a:t>limite </a:t>
            </a:r>
            <a:r>
              <a:rPr lang="it-IT" sz="1600" b="1" dirty="0">
                <a:solidFill>
                  <a:srgbClr val="00000A"/>
                </a:solidFill>
                <a:latin typeface="Arial"/>
                <a:ea typeface="Times New Roman"/>
              </a:rPr>
              <a:t>del 30 per cento complessivo del contratto di </a:t>
            </a:r>
            <a:r>
              <a:rPr lang="it-IT" sz="1600" b="1" dirty="0" smtClean="0">
                <a:solidFill>
                  <a:srgbClr val="00000A"/>
                </a:solidFill>
                <a:latin typeface="Arial"/>
                <a:ea typeface="Times New Roman"/>
              </a:rPr>
              <a:t>lavori</a:t>
            </a:r>
            <a:r>
              <a:rPr lang="it-IT" sz="1600" dirty="0">
                <a:solidFill>
                  <a:srgbClr val="00000A"/>
                </a:solidFill>
                <a:latin typeface="Arial"/>
                <a:ea typeface="Times New Roman"/>
              </a:rPr>
              <a:t>;</a:t>
            </a:r>
          </a:p>
          <a:p>
            <a:pPr marL="742950" lvl="1" indent="-285750" algn="just">
              <a:buFont typeface="Symbol"/>
              <a:buChar char=""/>
            </a:pPr>
            <a:r>
              <a:rPr lang="it-IT" sz="1600" b="1" dirty="0" smtClean="0">
                <a:solidFill>
                  <a:srgbClr val="00000A"/>
                </a:solidFill>
                <a:latin typeface="Arial"/>
                <a:ea typeface="Times New Roman"/>
              </a:rPr>
              <a:t>limite </a:t>
            </a:r>
            <a:r>
              <a:rPr lang="it-IT" sz="1600" b="1" dirty="0">
                <a:solidFill>
                  <a:srgbClr val="00000A"/>
                </a:solidFill>
                <a:latin typeface="Arial"/>
                <a:ea typeface="Times New Roman"/>
              </a:rPr>
              <a:t>del trenta per cento per il subappalto delle opere cd </a:t>
            </a:r>
            <a:r>
              <a:rPr lang="it-IT" sz="1600" b="1" dirty="0" err="1">
                <a:solidFill>
                  <a:srgbClr val="00000A"/>
                </a:solidFill>
                <a:latin typeface="Arial"/>
                <a:ea typeface="Times New Roman"/>
              </a:rPr>
              <a:t>superspecialistiche</a:t>
            </a:r>
            <a:r>
              <a:rPr lang="it-IT" sz="1600" dirty="0">
                <a:solidFill>
                  <a:srgbClr val="00000A"/>
                </a:solidFill>
                <a:latin typeface="Arial"/>
                <a:ea typeface="Times New Roman"/>
              </a:rPr>
              <a:t>, qualora d’importo sia superiore al 10% dell’importo totale dei lavori </a:t>
            </a:r>
            <a:r>
              <a:rPr lang="it-IT" sz="1600" dirty="0" smtClean="0">
                <a:solidFill>
                  <a:srgbClr val="00000A"/>
                </a:solidFill>
                <a:latin typeface="Arial"/>
                <a:ea typeface="Times New Roman"/>
              </a:rPr>
              <a:t>–tuttora vigente  il decreto </a:t>
            </a:r>
            <a:r>
              <a:rPr lang="it-IT" sz="1600" b="1" dirty="0">
                <a:solidFill>
                  <a:srgbClr val="00000A"/>
                </a:solidFill>
                <a:latin typeface="Arial"/>
                <a:ea typeface="Times New Roman"/>
              </a:rPr>
              <a:t>10 novembre 2016, n. 248 del Ministero delle Infrastrutture e dei Trasporti</a:t>
            </a:r>
            <a:r>
              <a:rPr lang="it-IT" sz="1600" dirty="0">
                <a:solidFill>
                  <a:srgbClr val="00000A"/>
                </a:solidFill>
                <a:latin typeface="Arial"/>
                <a:ea typeface="Times New Roman"/>
              </a:rPr>
              <a:t>, secondo le quali la quota di subappalto riservata alla SIOS non è computata ai fini del raggiungimento della quota complessiva di subappalto; in altri termini, l’importo subappaltato delle SIOS va ad aggiungersi alla soglia massima di subappalto complessivo.</a:t>
            </a:r>
          </a:p>
          <a:p>
            <a:pPr marL="742950" lvl="1" indent="-285750" algn="just">
              <a:buFont typeface="Symbol"/>
              <a:buChar char=""/>
            </a:pPr>
            <a:r>
              <a:rPr lang="it-IT" sz="1600" dirty="0">
                <a:solidFill>
                  <a:srgbClr val="00000A"/>
                </a:solidFill>
                <a:latin typeface="Arial"/>
                <a:ea typeface="Times New Roman"/>
              </a:rPr>
              <a:t>-	l’esclusione dell’appaltatore in caso di assenza dei requisiti generali in capo al subappaltatore, ove richiesta l’indicazione in sede di offerta;</a:t>
            </a:r>
          </a:p>
          <a:p>
            <a:pPr marL="742950" lvl="1" indent="-285750" algn="just">
              <a:buFont typeface="Symbol"/>
              <a:buChar char=""/>
            </a:pPr>
            <a:r>
              <a:rPr lang="it-IT" sz="1600" dirty="0">
                <a:solidFill>
                  <a:srgbClr val="00000A"/>
                </a:solidFill>
                <a:latin typeface="Arial"/>
                <a:ea typeface="Times New Roman"/>
              </a:rPr>
              <a:t>-	il limite del 20% al ribasso dei prezzi praticabile dall’affidatario nei confronti del subappaltatore. </a:t>
            </a:r>
          </a:p>
          <a:p>
            <a:pPr marL="742950" lvl="1" indent="-285750" algn="just">
              <a:buFont typeface="Symbol"/>
              <a:buChar char=""/>
            </a:pPr>
            <a:r>
              <a:rPr lang="it-IT" sz="1600" dirty="0">
                <a:solidFill>
                  <a:srgbClr val="00000A"/>
                </a:solidFill>
                <a:latin typeface="Arial"/>
                <a:ea typeface="Times New Roman"/>
              </a:rPr>
              <a:t>-	l’assenza di una norma che consenta l’attribuzione di un premio di coordinamento per la qualificazione dell’appaltatore attraverso i lavori dati in subappalto, come invece previsto dal previgente articolo 89 del DPR 207/2010.</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20</a:t>
            </a:fld>
            <a:endParaRPr lang="it-IT" dirty="0"/>
          </a:p>
        </p:txBody>
      </p:sp>
    </p:spTree>
    <p:extLst>
      <p:ext uri="{BB962C8B-B14F-4D97-AF65-F5344CB8AC3E}">
        <p14:creationId xmlns:p14="http://schemas.microsoft.com/office/powerpoint/2010/main" val="2280036072"/>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4965334"/>
          </a:xfrm>
          <a:prstGeom prst="rect">
            <a:avLst/>
          </a:prstGeom>
          <a:noFill/>
        </p:spPr>
        <p:txBody>
          <a:bodyPr wrap="square" rtlCol="0">
            <a:spAutoFit/>
          </a:bodyPr>
          <a:lstStyle/>
          <a:p>
            <a:pPr algn="just">
              <a:lnSpc>
                <a:spcPct val="107000"/>
              </a:lnSpc>
            </a:pPr>
            <a:r>
              <a:rPr lang="it-IT" sz="2000" b="1" kern="1200" dirty="0">
                <a:solidFill>
                  <a:srgbClr val="1F497D"/>
                </a:solidFill>
                <a:latin typeface="Arial"/>
                <a:ea typeface="Arial"/>
                <a:cs typeface="Arial"/>
              </a:rPr>
              <a:t>SUBAPPALTO – art. </a:t>
            </a:r>
            <a:r>
              <a:rPr lang="it-IT" sz="2000" b="1" kern="1200" dirty="0" smtClean="0">
                <a:solidFill>
                  <a:srgbClr val="1F497D"/>
                </a:solidFill>
                <a:latin typeface="Arial"/>
                <a:ea typeface="Arial"/>
                <a:cs typeface="Arial"/>
              </a:rPr>
              <a:t>105 : Le novità </a:t>
            </a:r>
            <a:endParaRPr lang="it-IT" sz="2000" b="1" kern="1200" dirty="0">
              <a:solidFill>
                <a:srgbClr val="1F497D"/>
              </a:solidFill>
              <a:latin typeface="Arial"/>
              <a:ea typeface="Arial"/>
              <a:cs typeface="Arial"/>
            </a:endParaRPr>
          </a:p>
          <a:p>
            <a:pPr marL="342900" lvl="0" indent="-342900" algn="just">
              <a:lnSpc>
                <a:spcPct val="115000"/>
              </a:lnSpc>
              <a:buFont typeface="Arial"/>
              <a:buChar char="-"/>
            </a:pPr>
            <a:r>
              <a:rPr lang="it-IT" sz="1600" dirty="0">
                <a:solidFill>
                  <a:srgbClr val="00000A"/>
                </a:solidFill>
                <a:latin typeface="Arial"/>
                <a:ea typeface="Times New Roman"/>
              </a:rPr>
              <a:t>è stata </a:t>
            </a:r>
            <a:r>
              <a:rPr lang="it-IT" sz="1600" b="1" dirty="0">
                <a:solidFill>
                  <a:srgbClr val="00000A"/>
                </a:solidFill>
                <a:latin typeface="Arial"/>
                <a:ea typeface="Times New Roman"/>
              </a:rPr>
              <a:t>reintrodotta la definizione di contratti similari</a:t>
            </a:r>
            <a:r>
              <a:rPr lang="it-IT" sz="1600" dirty="0">
                <a:solidFill>
                  <a:srgbClr val="00000A"/>
                </a:solidFill>
                <a:latin typeface="Arial"/>
                <a:ea typeface="Times New Roman"/>
              </a:rPr>
              <a:t> contenuta nel D.lgs. n. 163/06, ossia qualsiasi contratto avente ad oggetto attività ovunque espletate che richiedono l'impiego di manodopera, quali le forniture con posa in opera e i noli a caldo, </a:t>
            </a:r>
            <a:endParaRPr lang="it-IT" sz="1600" dirty="0" smtClean="0">
              <a:solidFill>
                <a:srgbClr val="00000A"/>
              </a:solidFill>
              <a:latin typeface="Arial"/>
              <a:ea typeface="Times New Roman"/>
            </a:endParaRPr>
          </a:p>
          <a:p>
            <a:pPr marL="342900" lvl="0" indent="-342900" algn="just">
              <a:lnSpc>
                <a:spcPct val="115000"/>
              </a:lnSpc>
              <a:buFont typeface="Arial"/>
              <a:buChar char="-"/>
            </a:pPr>
            <a:endParaRPr lang="it-IT" sz="1600" dirty="0">
              <a:solidFill>
                <a:srgbClr val="00000A"/>
              </a:solidFill>
              <a:latin typeface="Arial"/>
              <a:ea typeface="Times New Roman"/>
            </a:endParaRPr>
          </a:p>
          <a:p>
            <a:pPr marL="342900" lvl="0" indent="-342900" algn="just">
              <a:lnSpc>
                <a:spcPct val="115000"/>
              </a:lnSpc>
              <a:buFont typeface="+mj-lt"/>
              <a:buAutoNum type="alphaLcParenR"/>
            </a:pPr>
            <a:r>
              <a:rPr lang="it-IT" sz="1600" dirty="0">
                <a:solidFill>
                  <a:srgbClr val="00000A"/>
                </a:solidFill>
                <a:latin typeface="Arial"/>
                <a:ea typeface="Times New Roman"/>
              </a:rPr>
              <a:t>se singolarmente di importo superiore al 2 per cento dell'importo delle prestazioni affidate o di importo superiore a 100.000 euro e </a:t>
            </a:r>
          </a:p>
          <a:p>
            <a:pPr marL="342900" lvl="0" indent="-342900" algn="just">
              <a:lnSpc>
                <a:spcPct val="115000"/>
              </a:lnSpc>
              <a:buFont typeface="+mj-lt"/>
              <a:buAutoNum type="alphaLcParenR"/>
            </a:pPr>
            <a:r>
              <a:rPr lang="it-IT" sz="1600" dirty="0">
                <a:solidFill>
                  <a:srgbClr val="00000A"/>
                </a:solidFill>
                <a:latin typeface="Arial"/>
                <a:ea typeface="Times New Roman"/>
              </a:rPr>
              <a:t>qualora l'incidenza del costo della manodopera e del personale sia superiore al 50 per cento dell'importo del contratto da affidare</a:t>
            </a:r>
            <a:r>
              <a:rPr lang="it-IT" sz="1600" dirty="0" smtClean="0">
                <a:solidFill>
                  <a:srgbClr val="00000A"/>
                </a:solidFill>
                <a:latin typeface="Arial"/>
                <a:ea typeface="Times New Roman"/>
              </a:rPr>
              <a:t>.</a:t>
            </a:r>
          </a:p>
          <a:p>
            <a:pPr marL="342900" lvl="0" indent="-342900" algn="just">
              <a:lnSpc>
                <a:spcPct val="115000"/>
              </a:lnSpc>
              <a:buFont typeface="+mj-lt"/>
              <a:buAutoNum type="alphaLcParenR"/>
            </a:pPr>
            <a:endParaRPr lang="it-IT" sz="1600" dirty="0">
              <a:solidFill>
                <a:srgbClr val="00000A"/>
              </a:solidFill>
              <a:latin typeface="Arial"/>
              <a:ea typeface="Times New Roman"/>
            </a:endParaRPr>
          </a:p>
          <a:p>
            <a:pPr marL="342900" lvl="0" indent="-342900" algn="just">
              <a:lnSpc>
                <a:spcPct val="115000"/>
              </a:lnSpc>
              <a:buFont typeface="Arial"/>
              <a:buChar char="-"/>
            </a:pPr>
            <a:r>
              <a:rPr lang="it-IT" sz="1600" dirty="0">
                <a:solidFill>
                  <a:srgbClr val="00000A"/>
                </a:solidFill>
                <a:latin typeface="Arial"/>
                <a:ea typeface="Times New Roman"/>
              </a:rPr>
              <a:t>è stata eliminata la facoltà per le stazioni appaltanti di indicare nel bando la possibilità di subappalto, con la conseguenza che si torna alla previgente disciplina per cui il subappalto è un </a:t>
            </a:r>
            <a:r>
              <a:rPr lang="it-IT" sz="1600" b="1" dirty="0">
                <a:solidFill>
                  <a:srgbClr val="00000A"/>
                </a:solidFill>
                <a:latin typeface="Arial"/>
                <a:ea typeface="Times New Roman"/>
              </a:rPr>
              <a:t>diritto dell’appaltatore</a:t>
            </a:r>
            <a:r>
              <a:rPr lang="it-IT" sz="1600" dirty="0">
                <a:solidFill>
                  <a:srgbClr val="00000A"/>
                </a:solidFill>
                <a:latin typeface="Arial"/>
                <a:ea typeface="Times New Roman"/>
              </a:rPr>
              <a:t>;</a:t>
            </a:r>
          </a:p>
          <a:p>
            <a:pPr marL="342900" lvl="0" indent="-342900" algn="just">
              <a:lnSpc>
                <a:spcPct val="115000"/>
              </a:lnSpc>
              <a:buFont typeface="Arial"/>
              <a:buChar char="-"/>
            </a:pPr>
            <a:r>
              <a:rPr lang="it-IT" sz="1600" dirty="0">
                <a:solidFill>
                  <a:srgbClr val="00000A"/>
                </a:solidFill>
                <a:latin typeface="Arial"/>
                <a:ea typeface="Times New Roman"/>
              </a:rPr>
              <a:t>è stato inserito </a:t>
            </a:r>
            <a:r>
              <a:rPr lang="it-IT" sz="1600" b="1" dirty="0">
                <a:solidFill>
                  <a:srgbClr val="00000A"/>
                </a:solidFill>
                <a:latin typeface="Arial"/>
                <a:ea typeface="Times New Roman"/>
              </a:rPr>
              <a:t>il divieto di affidare in subappalto </a:t>
            </a:r>
            <a:r>
              <a:rPr lang="it-IT" sz="1600" dirty="0">
                <a:solidFill>
                  <a:srgbClr val="00000A"/>
                </a:solidFill>
                <a:latin typeface="Arial"/>
                <a:ea typeface="Times New Roman"/>
              </a:rPr>
              <a:t>i lavori </a:t>
            </a:r>
            <a:r>
              <a:rPr lang="it-IT" sz="1600" b="1" dirty="0">
                <a:solidFill>
                  <a:srgbClr val="00000A"/>
                </a:solidFill>
                <a:latin typeface="Arial"/>
                <a:ea typeface="Times New Roman"/>
              </a:rPr>
              <a:t>all’operatore economico che ha partecipato alla procedura di </a:t>
            </a:r>
            <a:r>
              <a:rPr lang="it-IT" sz="1600" b="1" dirty="0" smtClean="0">
                <a:solidFill>
                  <a:srgbClr val="00000A"/>
                </a:solidFill>
                <a:latin typeface="Arial"/>
                <a:ea typeface="Times New Roman"/>
              </a:rPr>
              <a:t>gara</a:t>
            </a:r>
            <a:endParaRPr lang="it-IT" sz="1600" dirty="0">
              <a:solidFill>
                <a:srgbClr val="00000A"/>
              </a:solidFill>
              <a:latin typeface="Arial"/>
              <a:ea typeface="Times New Roman"/>
            </a:endParaRPr>
          </a:p>
          <a:p>
            <a:pPr algn="just">
              <a:lnSpc>
                <a:spcPct val="107000"/>
              </a:lnSpc>
            </a:pPr>
            <a:endParaRPr lang="it-IT" b="1" kern="1200" dirty="0">
              <a:solidFill>
                <a:srgbClr val="1F497D"/>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21</a:t>
            </a:fld>
            <a:endParaRPr lang="it-IT" dirty="0"/>
          </a:p>
        </p:txBody>
      </p:sp>
    </p:spTree>
    <p:extLst>
      <p:ext uri="{BB962C8B-B14F-4D97-AF65-F5344CB8AC3E}">
        <p14:creationId xmlns:p14="http://schemas.microsoft.com/office/powerpoint/2010/main" val="26248717"/>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2"/>
          </p:nvPr>
        </p:nvSpPr>
        <p:spPr/>
        <p:txBody>
          <a:bodyPr/>
          <a:lstStyle/>
          <a:p>
            <a:fld id="{86CB4B4D-7CA3-9044-876B-883B54F8677D}" type="slidenum">
              <a:rPr lang="it-IT" smtClean="0"/>
              <a:pPr/>
              <a:t>22</a:t>
            </a:fld>
            <a:endParaRPr lang="it-IT" dirty="0"/>
          </a:p>
        </p:txBody>
      </p:sp>
      <p:sp>
        <p:nvSpPr>
          <p:cNvPr id="4" name="Rectangle 1"/>
          <p:cNvSpPr>
            <a:spLocks noGrp="1" noChangeArrowheads="1"/>
          </p:cNvSpPr>
          <p:nvPr>
            <p:ph type="body" idx="1"/>
          </p:nvPr>
        </p:nvSpPr>
        <p:spPr bwMode="auto">
          <a:xfrm>
            <a:off x="0" y="913076"/>
            <a:ext cx="9036496"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000" b="0" i="0" u="none" strike="noStrike" cap="none" normalizeH="0" baseline="0" dirty="0">
              <a:ln>
                <a:noFill/>
              </a:ln>
              <a:solidFill>
                <a:schemeClr val="tx1"/>
              </a:solidFill>
              <a:effectLst/>
              <a:latin typeface="Tahoma" panose="020B0604030504040204" pitchFamily="34" charset="0"/>
              <a:cs typeface="Tahoma" panose="020B0604030504040204" pitchFamily="34" charset="0"/>
            </a:endParaRPr>
          </a:p>
          <a:p>
            <a:pPr marL="0" indent="0" eaLnBrk="0" fontAlgn="base" hangingPunct="0">
              <a:spcBef>
                <a:spcPct val="0"/>
              </a:spcBef>
              <a:spcAft>
                <a:spcPct val="0"/>
              </a:spcAft>
              <a:buClrTx/>
              <a:buNone/>
            </a:pPr>
            <a:r>
              <a:rPr lang="it-IT" sz="2000" b="1" dirty="0">
                <a:solidFill>
                  <a:srgbClr val="002060"/>
                </a:solidFill>
                <a:latin typeface="Arial" panose="020B0604020202020204" pitchFamily="34" charset="0"/>
                <a:ea typeface="Times New Roman"/>
                <a:cs typeface="Arial" panose="020B0604020202020204" pitchFamily="34" charset="0"/>
              </a:rPr>
              <a:t>LA TERNA DEI SUBAPPALTATORI IN OFFERTA</a:t>
            </a:r>
          </a:p>
          <a:p>
            <a:pPr marL="0" indent="0" eaLnBrk="0" fontAlgn="base" hangingPunct="0">
              <a:spcBef>
                <a:spcPct val="0"/>
              </a:spcBef>
              <a:spcAft>
                <a:spcPct val="0"/>
              </a:spcAft>
              <a:buClrTx/>
              <a:buNone/>
            </a:pPr>
            <a:endParaRPr lang="it-IT" sz="2000" dirty="0">
              <a:solidFill>
                <a:srgbClr val="00000A"/>
              </a:solidFill>
              <a:latin typeface="Arial" panose="020B0604020202020204" pitchFamily="34" charset="0"/>
              <a:ea typeface="Times New Roman"/>
              <a:cs typeface="Arial" panose="020B0604020202020204" pitchFamily="34" charset="0"/>
            </a:endParaRPr>
          </a:p>
          <a:p>
            <a:pPr marL="0" indent="0" eaLnBrk="0" fontAlgn="base" hangingPunct="0">
              <a:spcBef>
                <a:spcPct val="0"/>
              </a:spcBef>
              <a:spcAft>
                <a:spcPct val="0"/>
              </a:spcAft>
              <a:buClrTx/>
              <a:buNone/>
            </a:pPr>
            <a:r>
              <a:rPr lang="it-IT" sz="1800" dirty="0">
                <a:solidFill>
                  <a:srgbClr val="00000A"/>
                </a:solidFill>
                <a:latin typeface="Arial" panose="020B0604020202020204" pitchFamily="34" charset="0"/>
                <a:ea typeface="Times New Roman"/>
                <a:cs typeface="Arial" panose="020B0604020202020204" pitchFamily="34" charset="0"/>
              </a:rPr>
              <a:t>obbligatoria la nomina della </a:t>
            </a:r>
            <a:r>
              <a:rPr lang="it-IT" sz="1800" b="1" dirty="0">
                <a:solidFill>
                  <a:srgbClr val="00000A"/>
                </a:solidFill>
                <a:latin typeface="Arial" panose="020B0604020202020204" pitchFamily="34" charset="0"/>
                <a:ea typeface="Times New Roman"/>
                <a:cs typeface="Arial" panose="020B0604020202020204" pitchFamily="34" charset="0"/>
              </a:rPr>
              <a:t>terna</a:t>
            </a:r>
            <a:r>
              <a:rPr lang="it-IT" sz="1800" dirty="0">
                <a:solidFill>
                  <a:srgbClr val="00000A"/>
                </a:solidFill>
                <a:latin typeface="Arial" panose="020B0604020202020204" pitchFamily="34" charset="0"/>
                <a:ea typeface="Times New Roman"/>
                <a:cs typeface="Arial" panose="020B0604020202020204" pitchFamily="34" charset="0"/>
              </a:rPr>
              <a:t> </a:t>
            </a:r>
            <a:r>
              <a:rPr lang="it-IT" sz="1800" b="1" dirty="0">
                <a:solidFill>
                  <a:srgbClr val="00000A"/>
                </a:solidFill>
                <a:latin typeface="Arial" panose="020B0604020202020204" pitchFamily="34" charset="0"/>
                <a:ea typeface="Times New Roman"/>
                <a:cs typeface="Arial" panose="020B0604020202020204" pitchFamily="34" charset="0"/>
              </a:rPr>
              <a:t>dei subappaltatori</a:t>
            </a:r>
            <a:r>
              <a:rPr lang="it-IT" sz="1800" dirty="0">
                <a:solidFill>
                  <a:srgbClr val="00000A"/>
                </a:solidFill>
                <a:latin typeface="Arial" panose="020B0604020202020204" pitchFamily="34" charset="0"/>
                <a:ea typeface="Times New Roman"/>
                <a:cs typeface="Arial" panose="020B0604020202020204" pitchFamily="34" charset="0"/>
              </a:rPr>
              <a:t> </a:t>
            </a:r>
            <a:r>
              <a:rPr lang="it-IT" sz="1800" b="1" dirty="0">
                <a:solidFill>
                  <a:srgbClr val="00000A"/>
                </a:solidFill>
                <a:latin typeface="Arial" panose="020B0604020202020204" pitchFamily="34" charset="0"/>
                <a:ea typeface="Times New Roman"/>
                <a:cs typeface="Arial" panose="020B0604020202020204" pitchFamily="34" charset="0"/>
              </a:rPr>
              <a:t>in offerta</a:t>
            </a:r>
            <a:r>
              <a:rPr lang="it-IT" sz="1800" dirty="0">
                <a:solidFill>
                  <a:srgbClr val="00000A"/>
                </a:solidFill>
                <a:latin typeface="Arial" panose="020B0604020202020204" pitchFamily="34" charset="0"/>
                <a:ea typeface="Times New Roman"/>
                <a:cs typeface="Arial" panose="020B0604020202020204" pitchFamily="34" charset="0"/>
              </a:rPr>
              <a:t> </a:t>
            </a:r>
            <a:r>
              <a:rPr lang="it-IT" sz="1800" u="sng" dirty="0">
                <a:solidFill>
                  <a:srgbClr val="00000A"/>
                </a:solidFill>
                <a:latin typeface="Arial" panose="020B0604020202020204" pitchFamily="34" charset="0"/>
                <a:ea typeface="Times New Roman"/>
                <a:cs typeface="Arial" panose="020B0604020202020204" pitchFamily="34" charset="0"/>
              </a:rPr>
              <a:t>per i soli lavori </a:t>
            </a:r>
            <a:r>
              <a:rPr lang="it-IT" sz="1800" b="1" u="sng" dirty="0">
                <a:solidFill>
                  <a:srgbClr val="00000A"/>
                </a:solidFill>
                <a:latin typeface="Arial" panose="020B0604020202020204" pitchFamily="34" charset="0"/>
                <a:ea typeface="Times New Roman"/>
                <a:cs typeface="Arial" panose="020B0604020202020204" pitchFamily="34" charset="0"/>
              </a:rPr>
              <a:t>sopra soglia </a:t>
            </a:r>
            <a:r>
              <a:rPr lang="it-IT" sz="1800" u="sng" dirty="0">
                <a:solidFill>
                  <a:srgbClr val="00000A"/>
                </a:solidFill>
                <a:latin typeface="Arial" panose="020B0604020202020204" pitchFamily="34" charset="0"/>
                <a:ea typeface="Times New Roman"/>
                <a:cs typeface="Arial" panose="020B0604020202020204" pitchFamily="34" charset="0"/>
              </a:rPr>
              <a:t>e per quelli che, indipendentemente dall’importo, riguardino le </a:t>
            </a:r>
            <a:r>
              <a:rPr lang="it-IT" sz="1800" b="1" u="sng" dirty="0">
                <a:solidFill>
                  <a:srgbClr val="00000A"/>
                </a:solidFill>
                <a:latin typeface="Arial" panose="020B0604020202020204" pitchFamily="34" charset="0"/>
                <a:ea typeface="Times New Roman"/>
                <a:cs typeface="Arial" panose="020B0604020202020204" pitchFamily="34" charset="0"/>
              </a:rPr>
              <a:t>attività maggiormente esposte a rischio di infiltrazioni malavitos</a:t>
            </a:r>
            <a:r>
              <a:rPr lang="it-IT" sz="1800" b="1" dirty="0">
                <a:solidFill>
                  <a:srgbClr val="00000A"/>
                </a:solidFill>
                <a:latin typeface="Arial" panose="020B0604020202020204" pitchFamily="34" charset="0"/>
                <a:ea typeface="Times New Roman"/>
                <a:cs typeface="Arial" panose="020B0604020202020204" pitchFamily="34" charset="0"/>
              </a:rPr>
              <a:t>e</a:t>
            </a:r>
            <a:r>
              <a:rPr lang="it-IT" sz="1800" dirty="0">
                <a:solidFill>
                  <a:srgbClr val="00000A"/>
                </a:solidFill>
                <a:latin typeface="Arial" panose="020B0604020202020204" pitchFamily="34" charset="0"/>
                <a:ea typeface="Times New Roman"/>
                <a:cs typeface="Arial" panose="020B0604020202020204" pitchFamily="34" charset="0"/>
              </a:rPr>
              <a:t>, di cui all’art. 1, comma 53 della legge 190/2012; nei lavori </a:t>
            </a:r>
            <a:r>
              <a:rPr lang="it-IT" sz="1800" dirty="0" err="1">
                <a:solidFill>
                  <a:srgbClr val="00000A"/>
                </a:solidFill>
                <a:latin typeface="Arial" panose="020B0604020202020204" pitchFamily="34" charset="0"/>
                <a:ea typeface="Times New Roman"/>
                <a:cs typeface="Arial" panose="020B0604020202020204" pitchFamily="34" charset="0"/>
              </a:rPr>
              <a:t>sottosoglia</a:t>
            </a:r>
            <a:r>
              <a:rPr lang="it-IT" sz="1800" dirty="0">
                <a:solidFill>
                  <a:srgbClr val="00000A"/>
                </a:solidFill>
                <a:latin typeface="Arial" panose="020B0604020202020204" pitchFamily="34" charset="0"/>
                <a:ea typeface="Times New Roman"/>
                <a:cs typeface="Arial" panose="020B0604020202020204" pitchFamily="34" charset="0"/>
              </a:rPr>
              <a:t>, prevista solo la necessità della verifica circa l’assenza delle cause di esclusione in capo al subappaltatore, prima della stipula del relativo contratto (comma 6);</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000" dirty="0">
              <a:solidFill>
                <a:schemeClr val="tx1"/>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1400" dirty="0">
                <a:solidFill>
                  <a:schemeClr val="tx1"/>
                </a:solidFill>
                <a:latin typeface="Arial" panose="020B0604020202020204" pitchFamily="34" charset="0"/>
                <a:cs typeface="Arial" panose="020B0604020202020204" pitchFamily="34" charset="0"/>
              </a:rPr>
              <a:t>S</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ono definite </a:t>
            </a:r>
            <a:r>
              <a:rPr kumimoji="0" lang="it-IT" altLang="it-IT"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come maggiormente esposte a rischio di infiltrazione mafiosa </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le seguenti attività:</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 trasporto di materiali a discarica per conto di terzi;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 trasporto, anche transfrontaliero, e smaltimento di rifiuti per conto di terzi;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 estrazione, fornitura e trasporto di terra e materiali inerti;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 confezionamento, fornitura e trasporto di calcestruzzo e di bitume;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 noli a freddo di macchinari;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 fornitura di ferro lavorato;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 noli a caldo;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 autotrasporti per conto di terzi;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 </a:t>
            </a:r>
            <a:r>
              <a:rPr kumimoji="0" lang="it-IT" altLang="it-IT" sz="1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guardianìa</a:t>
            </a:r>
            <a:r>
              <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dei cantieri.</a:t>
            </a:r>
          </a:p>
        </p:txBody>
      </p:sp>
    </p:spTree>
    <p:extLst>
      <p:ext uri="{BB962C8B-B14F-4D97-AF65-F5344CB8AC3E}">
        <p14:creationId xmlns:p14="http://schemas.microsoft.com/office/powerpoint/2010/main" val="1359306947"/>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2"/>
          </p:nvPr>
        </p:nvSpPr>
        <p:spPr/>
        <p:txBody>
          <a:bodyPr/>
          <a:lstStyle/>
          <a:p>
            <a:fld id="{86CB4B4D-7CA3-9044-876B-883B54F8677D}" type="slidenum">
              <a:rPr lang="it-IT" smtClean="0"/>
              <a:pPr/>
              <a:t>23</a:t>
            </a:fld>
            <a:endParaRPr lang="it-IT" dirty="0"/>
          </a:p>
        </p:txBody>
      </p:sp>
      <p:sp>
        <p:nvSpPr>
          <p:cNvPr id="4" name="Rectangle 1"/>
          <p:cNvSpPr>
            <a:spLocks noGrp="1" noChangeArrowheads="1"/>
          </p:cNvSpPr>
          <p:nvPr>
            <p:ph type="body" idx="1"/>
          </p:nvPr>
        </p:nvSpPr>
        <p:spPr bwMode="auto">
          <a:xfrm>
            <a:off x="0" y="1735941"/>
            <a:ext cx="9036496"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spcBef>
                <a:spcPct val="0"/>
              </a:spcBef>
              <a:spcAft>
                <a:spcPct val="0"/>
              </a:spcAft>
              <a:buClrTx/>
              <a:buNone/>
            </a:pPr>
            <a:r>
              <a:rPr lang="it-IT" sz="2000" b="1" dirty="0" smtClean="0">
                <a:solidFill>
                  <a:srgbClr val="002060"/>
                </a:solidFill>
                <a:latin typeface="Arial" panose="020B0604020202020204" pitchFamily="34" charset="0"/>
                <a:ea typeface="Times New Roman"/>
                <a:cs typeface="Arial" panose="020B0604020202020204" pitchFamily="34" charset="0"/>
              </a:rPr>
              <a:t>LA </a:t>
            </a:r>
            <a:r>
              <a:rPr lang="it-IT" sz="2000" b="1" dirty="0">
                <a:solidFill>
                  <a:srgbClr val="002060"/>
                </a:solidFill>
                <a:latin typeface="Arial" panose="020B0604020202020204" pitchFamily="34" charset="0"/>
                <a:ea typeface="Times New Roman"/>
                <a:cs typeface="Arial" panose="020B0604020202020204" pitchFamily="34" charset="0"/>
              </a:rPr>
              <a:t>TERNA DEI SUBAPPALTATORI IN OFFERTA</a:t>
            </a:r>
          </a:p>
          <a:p>
            <a:pPr marL="0" indent="0" eaLnBrk="0" fontAlgn="base" hangingPunct="0">
              <a:spcBef>
                <a:spcPct val="0"/>
              </a:spcBef>
              <a:spcAft>
                <a:spcPct val="0"/>
              </a:spcAft>
              <a:buClrTx/>
              <a:buNone/>
            </a:pPr>
            <a:endParaRPr lang="it-IT" sz="2000" dirty="0">
              <a:solidFill>
                <a:srgbClr val="00000A"/>
              </a:solidFill>
              <a:latin typeface="Arial" panose="020B0604020202020204" pitchFamily="34" charset="0"/>
              <a:ea typeface="Times New Roman"/>
              <a:cs typeface="Arial" panose="020B0604020202020204" pitchFamily="34" charset="0"/>
            </a:endParaRPr>
          </a:p>
          <a:p>
            <a:pPr marL="0" indent="0" eaLnBrk="0" fontAlgn="base" hangingPunct="0">
              <a:spcBef>
                <a:spcPct val="0"/>
              </a:spcBef>
              <a:spcAft>
                <a:spcPct val="0"/>
              </a:spcAft>
              <a:buClrTx/>
              <a:buNone/>
            </a:pPr>
            <a:endParaRPr lang="it-IT" altLang="it-IT" sz="1400" dirty="0" smtClean="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endParaRPr lang="it-IT" altLang="it-IT" sz="1400" dirty="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r>
              <a:rPr lang="it-IT" altLang="it-IT" sz="1400" dirty="0" smtClean="0">
                <a:solidFill>
                  <a:schemeClr val="tx1"/>
                </a:solidFill>
                <a:latin typeface="Arial" panose="020B0604020202020204" pitchFamily="34" charset="0"/>
                <a:cs typeface="Arial" panose="020B0604020202020204" pitchFamily="34" charset="0"/>
              </a:rPr>
              <a:t>Nel </a:t>
            </a:r>
            <a:r>
              <a:rPr lang="it-IT" altLang="it-IT" sz="1400" dirty="0">
                <a:solidFill>
                  <a:schemeClr val="tx1"/>
                </a:solidFill>
                <a:latin typeface="Arial" panose="020B0604020202020204" pitchFamily="34" charset="0"/>
                <a:cs typeface="Arial" panose="020B0604020202020204" pitchFamily="34" charset="0"/>
              </a:rPr>
              <a:t>caso di appalti aventi ad oggetto più tipologie di prestazioni, la tema di subappaltatori va indicata con riferimento a ciascuna </a:t>
            </a:r>
            <a:r>
              <a:rPr lang="it-IT" altLang="it-IT" sz="1400" b="1" dirty="0">
                <a:solidFill>
                  <a:schemeClr val="tx1"/>
                </a:solidFill>
                <a:latin typeface="Arial" panose="020B0604020202020204" pitchFamily="34" charset="0"/>
                <a:cs typeface="Arial" panose="020B0604020202020204" pitchFamily="34" charset="0"/>
              </a:rPr>
              <a:t>tipologia di prestazione omogenea </a:t>
            </a:r>
            <a:r>
              <a:rPr lang="it-IT" altLang="it-IT" sz="1400" dirty="0">
                <a:solidFill>
                  <a:schemeClr val="tx1"/>
                </a:solidFill>
                <a:latin typeface="Arial" panose="020B0604020202020204" pitchFamily="34" charset="0"/>
                <a:cs typeface="Arial" panose="020B0604020202020204" pitchFamily="34" charset="0"/>
              </a:rPr>
              <a:t>prevista nel bando di </a:t>
            </a:r>
            <a:r>
              <a:rPr lang="it-IT" altLang="it-IT" sz="1400" dirty="0" smtClean="0">
                <a:solidFill>
                  <a:schemeClr val="tx1"/>
                </a:solidFill>
                <a:latin typeface="Arial" panose="020B0604020202020204" pitchFamily="34" charset="0"/>
                <a:cs typeface="Arial" panose="020B0604020202020204" pitchFamily="34" charset="0"/>
              </a:rPr>
              <a:t>gara.</a:t>
            </a:r>
          </a:p>
          <a:p>
            <a:pPr marL="0" indent="0" eaLnBrk="0" fontAlgn="base" hangingPunct="0">
              <a:spcBef>
                <a:spcPct val="0"/>
              </a:spcBef>
              <a:spcAft>
                <a:spcPct val="0"/>
              </a:spcAft>
              <a:buClrTx/>
              <a:buNone/>
            </a:pPr>
            <a:endParaRPr lang="it-IT" altLang="it-IT" sz="1400" dirty="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endParaRPr lang="it-IT" altLang="it-IT" sz="1400" dirty="0" smtClean="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endParaRPr lang="it-IT" altLang="it-IT" sz="1400" dirty="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r>
              <a:rPr lang="it-IT" altLang="it-IT" sz="1400" b="1" dirty="0" smtClean="0">
                <a:solidFill>
                  <a:schemeClr val="tx1"/>
                </a:solidFill>
                <a:latin typeface="Arial" panose="020B0604020202020204" pitchFamily="34" charset="0"/>
                <a:cs typeface="Arial" panose="020B0604020202020204" pitchFamily="34" charset="0"/>
              </a:rPr>
              <a:t>TIPOLOGIA DI PRESTAZIONE OMOGENEA?</a:t>
            </a:r>
            <a:endParaRPr lang="it-IT" altLang="it-IT" sz="1400" dirty="0" smtClean="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endParaRPr lang="it-IT" altLang="it-IT" sz="1400" dirty="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r>
              <a:rPr kumimoji="0" lang="it-IT" altLang="it-IT"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No</a:t>
            </a:r>
            <a:r>
              <a:rPr kumimoji="0" lang="it-IT" altLang="it-IT" sz="14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definizione del Codice di prestazione </a:t>
            </a:r>
            <a:r>
              <a:rPr lang="it-IT" altLang="it-IT" sz="1400" dirty="0">
                <a:solidFill>
                  <a:schemeClr val="tx1"/>
                </a:solidFill>
                <a:latin typeface="Arial" panose="020B0604020202020204" pitchFamily="34" charset="0"/>
                <a:cs typeface="Arial" panose="020B0604020202020204" pitchFamily="34" charset="0"/>
              </a:rPr>
              <a:t>o</a:t>
            </a:r>
            <a:r>
              <a:rPr kumimoji="0" lang="it-IT" altLang="it-IT" sz="14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mogenea</a:t>
            </a:r>
            <a:endParaRPr kumimoji="0" lang="it-IT" altLang="it-IT"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endParaRPr lang="it-IT" altLang="it-IT" sz="1400" dirty="0" smtClean="0">
              <a:solidFill>
                <a:schemeClr val="tx1"/>
              </a:solidFill>
              <a:latin typeface="Arial" panose="020B0604020202020204" pitchFamily="34" charset="0"/>
              <a:cs typeface="Arial" panose="020B0604020202020204" pitchFamily="34" charset="0"/>
            </a:endParaRPr>
          </a:p>
          <a:p>
            <a:pPr marL="0" indent="0" eaLnBrk="0" fontAlgn="base" hangingPunct="0">
              <a:spcBef>
                <a:spcPct val="0"/>
              </a:spcBef>
              <a:spcAft>
                <a:spcPct val="0"/>
              </a:spcAft>
              <a:buClrTx/>
              <a:buNone/>
            </a:pPr>
            <a:r>
              <a:rPr lang="it-IT" altLang="it-IT" sz="1400" dirty="0">
                <a:solidFill>
                  <a:schemeClr val="tx1"/>
                </a:solidFill>
                <a:latin typeface="Arial" panose="020B0604020202020204" pitchFamily="34" charset="0"/>
                <a:cs typeface="Arial" panose="020B0604020202020204" pitchFamily="34" charset="0"/>
              </a:rPr>
              <a:t>C</a:t>
            </a:r>
            <a:r>
              <a:rPr lang="it-IT" altLang="it-IT" sz="1400" dirty="0" smtClean="0">
                <a:solidFill>
                  <a:schemeClr val="tx1"/>
                </a:solidFill>
                <a:latin typeface="Arial" panose="020B0604020202020204" pitchFamily="34" charset="0"/>
                <a:cs typeface="Arial" panose="020B0604020202020204" pitchFamily="34" charset="0"/>
              </a:rPr>
              <a:t>oincide con le lavorazioni rientranti nella declaratoria delle categorie SOA?</a:t>
            </a:r>
            <a:endParaRPr kumimoji="0" lang="it-IT" altLang="it-IT"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91446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538864" cy="4356898"/>
          </a:xfrm>
          <a:prstGeom prst="rect">
            <a:avLst/>
          </a:prstGeom>
          <a:noFill/>
        </p:spPr>
        <p:txBody>
          <a:bodyPr wrap="square" rtlCol="0">
            <a:spAutoFit/>
          </a:bodyPr>
          <a:lstStyle/>
          <a:p>
            <a:pPr algn="just"/>
            <a:r>
              <a:rPr lang="it-IT" dirty="0">
                <a:solidFill>
                  <a:srgbClr val="00000A"/>
                </a:solidFill>
                <a:latin typeface="Arial"/>
                <a:ea typeface="Times New Roman"/>
                <a:cs typeface="Times New Roman"/>
              </a:rPr>
              <a:t> </a:t>
            </a:r>
            <a:r>
              <a:rPr lang="it-IT" b="1" kern="1200" dirty="0">
                <a:solidFill>
                  <a:srgbClr val="1F497D"/>
                </a:solidFill>
                <a:latin typeface="Arial"/>
                <a:ea typeface="Arial"/>
                <a:cs typeface="Arial"/>
              </a:rPr>
              <a:t>QUALIFICAZIONE</a:t>
            </a:r>
            <a:r>
              <a:rPr lang="it-IT" b="1" dirty="0">
                <a:solidFill>
                  <a:srgbClr val="0070C0"/>
                </a:solidFill>
                <a:latin typeface="Arial"/>
                <a:ea typeface="Times New Roman"/>
                <a:cs typeface="Times New Roman"/>
              </a:rPr>
              <a:t> </a:t>
            </a:r>
          </a:p>
          <a:p>
            <a:pPr algn="just"/>
            <a:endParaRPr lang="it-IT" b="1" dirty="0">
              <a:solidFill>
                <a:srgbClr val="0070C0"/>
              </a:solidFill>
              <a:latin typeface="Arial"/>
              <a:ea typeface="Times New Roman"/>
              <a:cs typeface="Times New Roman"/>
            </a:endParaRPr>
          </a:p>
          <a:p>
            <a:pPr algn="just"/>
            <a:endParaRPr lang="it-IT" b="1" dirty="0">
              <a:solidFill>
                <a:srgbClr val="0070C0"/>
              </a:solidFill>
              <a:latin typeface="Arial"/>
              <a:ea typeface="Times New Roman"/>
              <a:cs typeface="Times New Roman"/>
            </a:endParaRPr>
          </a:p>
          <a:p>
            <a:pPr algn="just"/>
            <a:endParaRPr lang="it-IT" sz="1400" dirty="0">
              <a:solidFill>
                <a:srgbClr val="00000A"/>
              </a:solidFill>
              <a:latin typeface="Calibri"/>
              <a:ea typeface="Times New Roman"/>
              <a:cs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rPr>
              <a:t>Introduzione “a regime” degli </a:t>
            </a:r>
            <a:r>
              <a:rPr lang="it-IT" sz="1600" b="1" dirty="0">
                <a:solidFill>
                  <a:srgbClr val="00000A"/>
                </a:solidFill>
                <a:latin typeface="Arial"/>
                <a:ea typeface="Times New Roman"/>
              </a:rPr>
              <a:t>ultimi</a:t>
            </a:r>
            <a:r>
              <a:rPr lang="it-IT" sz="1600" dirty="0">
                <a:solidFill>
                  <a:srgbClr val="00000A"/>
                </a:solidFill>
                <a:latin typeface="Arial"/>
                <a:ea typeface="Times New Roman"/>
              </a:rPr>
              <a:t> </a:t>
            </a:r>
            <a:r>
              <a:rPr lang="it-IT" sz="1600" b="1" dirty="0">
                <a:solidFill>
                  <a:srgbClr val="00000A"/>
                </a:solidFill>
                <a:latin typeface="Arial"/>
                <a:ea typeface="Times New Roman"/>
              </a:rPr>
              <a:t>10 anni</a:t>
            </a:r>
            <a:r>
              <a:rPr lang="it-IT" sz="1600" dirty="0">
                <a:solidFill>
                  <a:srgbClr val="00000A"/>
                </a:solidFill>
                <a:latin typeface="Arial"/>
                <a:ea typeface="Times New Roman"/>
              </a:rPr>
              <a:t> per il computo dei </a:t>
            </a:r>
            <a:r>
              <a:rPr lang="it-IT" sz="1600" b="1" dirty="0">
                <a:solidFill>
                  <a:srgbClr val="00000A"/>
                </a:solidFill>
                <a:latin typeface="Arial"/>
                <a:ea typeface="Times New Roman"/>
              </a:rPr>
              <a:t>requisiti</a:t>
            </a:r>
            <a:r>
              <a:rPr lang="it-IT" sz="1600" dirty="0">
                <a:solidFill>
                  <a:srgbClr val="00000A"/>
                </a:solidFill>
                <a:latin typeface="Arial"/>
                <a:ea typeface="Times New Roman"/>
              </a:rPr>
              <a:t> ai fini del conseguimento dell’attestazione </a:t>
            </a:r>
            <a:r>
              <a:rPr lang="it-IT" sz="1600" b="1" dirty="0">
                <a:solidFill>
                  <a:srgbClr val="00000A"/>
                </a:solidFill>
                <a:latin typeface="Arial"/>
                <a:ea typeface="Times New Roman"/>
              </a:rPr>
              <a:t>SOA </a:t>
            </a:r>
            <a:r>
              <a:rPr lang="it-IT" sz="1600" dirty="0">
                <a:solidFill>
                  <a:srgbClr val="00000A"/>
                </a:solidFill>
                <a:latin typeface="Arial"/>
                <a:ea typeface="Times New Roman"/>
              </a:rPr>
              <a:t>(art. 84, comma 4, lett. b); </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lvl="0" algn="just">
              <a:buSzPts val="1000"/>
              <a:tabLst>
                <a:tab pos="457200" algn="l"/>
              </a:tabLst>
            </a:pPr>
            <a:endParaRPr lang="it-IT" sz="1600" dirty="0">
              <a:solidFill>
                <a:srgbClr val="00000A"/>
              </a:solidFill>
              <a:latin typeface="Arial"/>
              <a:ea typeface="Times New Roman"/>
            </a:endParaRPr>
          </a:p>
          <a:p>
            <a:pPr lvl="0" algn="just">
              <a:buSzPts val="1000"/>
              <a:tabLst>
                <a:tab pos="457200" algn="l"/>
              </a:tabLst>
            </a:pPr>
            <a:endParaRPr lang="it-IT" sz="1600" dirty="0">
              <a:solidFill>
                <a:srgbClr val="00000A"/>
              </a:solidFill>
              <a:ea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rPr>
              <a:t>introduzione “a regime” della possibilità di utilizzare </a:t>
            </a:r>
            <a:r>
              <a:rPr lang="it-IT" sz="1600" b="1" dirty="0">
                <a:solidFill>
                  <a:srgbClr val="00000A"/>
                </a:solidFill>
                <a:latin typeface="Arial"/>
                <a:ea typeface="Times New Roman"/>
              </a:rPr>
              <a:t>i migliori 5 anni del decennio</a:t>
            </a:r>
            <a:r>
              <a:rPr lang="it-IT" sz="1600" dirty="0">
                <a:solidFill>
                  <a:srgbClr val="00000A"/>
                </a:solidFill>
                <a:latin typeface="Arial"/>
                <a:ea typeface="Times New Roman"/>
              </a:rPr>
              <a:t> per la dimostrazione del fatturato </a:t>
            </a:r>
            <a:r>
              <a:rPr lang="it-IT" sz="1600" b="1" dirty="0">
                <a:solidFill>
                  <a:srgbClr val="00000A"/>
                </a:solidFill>
                <a:latin typeface="Arial"/>
                <a:ea typeface="Times New Roman"/>
              </a:rPr>
              <a:t>nelle gare sopra i 20 mln</a:t>
            </a:r>
            <a:r>
              <a:rPr lang="it-IT" sz="1600" dirty="0">
                <a:solidFill>
                  <a:srgbClr val="00000A"/>
                </a:solidFill>
                <a:latin typeface="Arial"/>
                <a:ea typeface="Times New Roman"/>
              </a:rPr>
              <a:t> (art. 84, comma 7, lett. a);  </a:t>
            </a:r>
            <a:endParaRPr lang="it-IT" sz="1600" dirty="0">
              <a:solidFill>
                <a:srgbClr val="00000A"/>
              </a:solidFill>
              <a:ea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cs typeface="Times New Roman"/>
            </a:endParaRPr>
          </a:p>
          <a:p>
            <a:pPr algn="just"/>
            <a:endParaRPr lang="it-IT" sz="1600" b="1" i="1" kern="1200" dirty="0">
              <a:solidFill>
                <a:srgbClr val="FF0000"/>
              </a:solidFill>
              <a:latin typeface="Arial"/>
              <a:ea typeface="Arial"/>
              <a:cs typeface="Arial"/>
            </a:endParaRPr>
          </a:p>
          <a:p>
            <a:pPr algn="just"/>
            <a:endParaRPr lang="it-IT" sz="1600" b="1" i="1" kern="1200" dirty="0">
              <a:solidFill>
                <a:srgbClr val="FF0000"/>
              </a:solidFill>
              <a:latin typeface="Arial"/>
              <a:ea typeface="Arial"/>
              <a:cs typeface="Arial"/>
            </a:endParaRPr>
          </a:p>
          <a:p>
            <a:pPr algn="just"/>
            <a:endParaRPr lang="it-IT" sz="1600" b="1" i="1" kern="1200" dirty="0">
              <a:solidFill>
                <a:srgbClr val="FF0000"/>
              </a:solidFill>
              <a:latin typeface="Arial"/>
              <a:ea typeface="Arial"/>
              <a:cs typeface="Arial"/>
            </a:endParaRPr>
          </a:p>
          <a:p>
            <a:pPr algn="just"/>
            <a:endParaRPr lang="it-IT" sz="1600" b="1" i="1" kern="1200" dirty="0">
              <a:solidFill>
                <a:srgbClr val="FF0000"/>
              </a:solidFill>
              <a:latin typeface="Arial"/>
              <a:ea typeface="Arial"/>
              <a:cs typeface="Arial"/>
            </a:endParaRPr>
          </a:p>
          <a:p>
            <a:pPr marL="342900" lvl="0" indent="-342900" algn="just">
              <a:lnSpc>
                <a:spcPct val="107000"/>
              </a:lnSpc>
              <a:buSzPts val="1000"/>
              <a:buFont typeface="Symbol"/>
              <a:buChar char=""/>
              <a:tabLst>
                <a:tab pos="457200" algn="l"/>
              </a:tabLst>
            </a:pPr>
            <a:endParaRPr lang="it-IT" sz="1600" dirty="0">
              <a:solidFill>
                <a:srgbClr val="00000A"/>
              </a:solidFill>
              <a:latin typeface="Calibri"/>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24</a:t>
            </a:fld>
            <a:endParaRPr lang="it-IT" dirty="0"/>
          </a:p>
        </p:txBody>
      </p:sp>
    </p:spTree>
    <p:extLst>
      <p:ext uri="{BB962C8B-B14F-4D97-AF65-F5344CB8AC3E}">
        <p14:creationId xmlns:p14="http://schemas.microsoft.com/office/powerpoint/2010/main" val="1064947645"/>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07504" y="1772816"/>
            <a:ext cx="8299920" cy="3240360"/>
          </a:xfrm>
        </p:spPr>
        <p:txBody>
          <a:bodyPr/>
          <a:lstStyle/>
          <a:p>
            <a:pPr marL="0" lvl="0" indent="0" algn="just" hangingPunct="0">
              <a:spcBef>
                <a:spcPts val="0"/>
              </a:spcBef>
              <a:buClrTx/>
              <a:buSzPts val="1000"/>
              <a:buNone/>
              <a:tabLst>
                <a:tab pos="457200" algn="l"/>
              </a:tabLst>
            </a:pPr>
            <a:r>
              <a:rPr lang="it-IT" sz="2000" b="1" dirty="0">
                <a:solidFill>
                  <a:srgbClr val="1F497D"/>
                </a:solidFill>
                <a:latin typeface="Arial"/>
                <a:ea typeface="Arial"/>
                <a:cs typeface="Arial"/>
              </a:rPr>
              <a:t>QUALIFICAZIONE</a:t>
            </a:r>
            <a:endParaRPr lang="it-IT" sz="2000" kern="0" dirty="0">
              <a:solidFill>
                <a:srgbClr val="00000A"/>
              </a:solidFill>
              <a:latin typeface="Arial"/>
              <a:ea typeface="Times New Roman"/>
              <a:sym typeface="Helvetica"/>
            </a:endParaRPr>
          </a:p>
          <a:p>
            <a:pPr marL="0" lvl="0" indent="0" algn="just" hangingPunct="0">
              <a:spcBef>
                <a:spcPts val="0"/>
              </a:spcBef>
              <a:buClrTx/>
              <a:buSzPts val="1000"/>
              <a:buNone/>
              <a:tabLst>
                <a:tab pos="457200" algn="l"/>
              </a:tabLst>
            </a:pPr>
            <a:endParaRPr lang="it-IT" sz="1600" kern="0" dirty="0">
              <a:solidFill>
                <a:srgbClr val="00000A"/>
              </a:solidFill>
              <a:latin typeface="Arial"/>
              <a:ea typeface="Times New Roman"/>
              <a:sym typeface="Helvetica"/>
            </a:endParaRPr>
          </a:p>
          <a:p>
            <a:pPr marL="342900" lvl="0" indent="-342900" algn="just" hangingPunct="0">
              <a:spcBef>
                <a:spcPts val="0"/>
              </a:spcBef>
              <a:buClrTx/>
              <a:buSzPts val="1000"/>
              <a:buFont typeface="Symbol"/>
              <a:buChar char=""/>
              <a:tabLst>
                <a:tab pos="457200" algn="l"/>
              </a:tabLst>
            </a:pPr>
            <a:r>
              <a:rPr lang="it-IT" sz="1800" kern="0" dirty="0">
                <a:solidFill>
                  <a:srgbClr val="00000A"/>
                </a:solidFill>
                <a:latin typeface="Arial"/>
                <a:ea typeface="Times New Roman"/>
                <a:sym typeface="Helvetica"/>
              </a:rPr>
              <a:t>possibilità per i soggetti che, alla data di entrata in vigore del Codice, svolgevano la funzione di </a:t>
            </a:r>
            <a:r>
              <a:rPr lang="it-IT" sz="1800" b="1" kern="0" dirty="0">
                <a:solidFill>
                  <a:srgbClr val="00000A"/>
                </a:solidFill>
                <a:latin typeface="Arial"/>
                <a:ea typeface="Times New Roman"/>
                <a:sym typeface="Helvetica"/>
              </a:rPr>
              <a:t>direttore tecnico d’impresa </a:t>
            </a:r>
            <a:r>
              <a:rPr lang="it-IT" sz="1800" kern="0" dirty="0">
                <a:solidFill>
                  <a:srgbClr val="00000A"/>
                </a:solidFill>
                <a:latin typeface="Arial"/>
                <a:ea typeface="Times New Roman"/>
                <a:sym typeface="Helvetica"/>
              </a:rPr>
              <a:t>di continuare a ricoprire tale ruolo, purché in possesso di </a:t>
            </a:r>
            <a:r>
              <a:rPr lang="it-IT" sz="1800" b="1" kern="0" dirty="0">
                <a:solidFill>
                  <a:srgbClr val="00000A"/>
                </a:solidFill>
                <a:latin typeface="Arial"/>
                <a:ea typeface="Times New Roman"/>
                <a:sym typeface="Helvetica"/>
              </a:rPr>
              <a:t>esperienza almeno quinquennale</a:t>
            </a:r>
            <a:r>
              <a:rPr lang="it-IT" sz="1800" kern="0" dirty="0">
                <a:solidFill>
                  <a:srgbClr val="00000A"/>
                </a:solidFill>
                <a:latin typeface="Arial"/>
                <a:ea typeface="Times New Roman"/>
                <a:sym typeface="Helvetica"/>
              </a:rPr>
              <a:t>; fanno </a:t>
            </a:r>
            <a:r>
              <a:rPr lang="it-IT" sz="1800" b="1" kern="0" dirty="0">
                <a:solidFill>
                  <a:srgbClr val="00000A"/>
                </a:solidFill>
                <a:latin typeface="Arial"/>
                <a:ea typeface="Times New Roman"/>
                <a:sym typeface="Helvetica"/>
              </a:rPr>
              <a:t>eccezione i direttori tecnici delle imprese qualificate in OS 2-A e OS 2-B</a:t>
            </a:r>
            <a:r>
              <a:rPr lang="it-IT" sz="1800" kern="0" dirty="0">
                <a:solidFill>
                  <a:srgbClr val="00000A"/>
                </a:solidFill>
                <a:latin typeface="Arial"/>
                <a:ea typeface="Times New Roman"/>
                <a:sym typeface="Helvetica"/>
              </a:rPr>
              <a:t> (relative agli interventi di restauro su beni culturali mobili, superfici decorate di beni architettonici e materiali storicizzati di beni immobili di interesse storico artistico o archeologico) per i quali, in continuità con il previgente regime, è richiesto </a:t>
            </a:r>
            <a:r>
              <a:rPr lang="it-IT" sz="1800" b="1" kern="0" dirty="0">
                <a:solidFill>
                  <a:srgbClr val="00000A"/>
                </a:solidFill>
                <a:latin typeface="Arial"/>
                <a:ea typeface="Times New Roman"/>
                <a:sym typeface="Helvetica"/>
              </a:rPr>
              <a:t>il titolo di restauratore</a:t>
            </a:r>
            <a:r>
              <a:rPr lang="it-IT" sz="1800" kern="0" dirty="0">
                <a:solidFill>
                  <a:srgbClr val="00000A"/>
                </a:solidFill>
                <a:latin typeface="Arial"/>
                <a:ea typeface="Times New Roman"/>
                <a:sym typeface="Helvetica"/>
              </a:rPr>
              <a:t> (art. 84, comma 12 bis);</a:t>
            </a:r>
          </a:p>
          <a:p>
            <a:pPr marL="342900" lvl="0" indent="-342900" algn="just" hangingPunct="0">
              <a:spcBef>
                <a:spcPts val="0"/>
              </a:spcBef>
              <a:buClrTx/>
              <a:buSzPts val="1000"/>
              <a:buFont typeface="Symbol"/>
              <a:buChar char=""/>
              <a:tabLst>
                <a:tab pos="457200" algn="l"/>
              </a:tabLst>
            </a:pPr>
            <a:endParaRPr lang="it-IT" sz="1600" kern="0" dirty="0">
              <a:solidFill>
                <a:srgbClr val="00000A"/>
              </a:solidFill>
              <a:ea typeface="Times New Roman"/>
              <a:sym typeface="Helvetica"/>
            </a:endParaRPr>
          </a:p>
          <a:p>
            <a:pPr marL="0" lvl="0" indent="0" algn="just" hangingPunct="0">
              <a:spcBef>
                <a:spcPts val="0"/>
              </a:spcBef>
              <a:buClrTx/>
              <a:buSzPts val="1000"/>
              <a:buNone/>
              <a:tabLst>
                <a:tab pos="457200" algn="l"/>
              </a:tabLst>
            </a:pPr>
            <a:endParaRPr lang="it-IT" sz="1600" kern="0" dirty="0">
              <a:solidFill>
                <a:srgbClr val="00000A"/>
              </a:solidFill>
              <a:latin typeface="Arial"/>
              <a:ea typeface="Times New Roman"/>
              <a:cs typeface="Times New Roman"/>
              <a:sym typeface="Helvetica"/>
            </a:endParaRPr>
          </a:p>
          <a:p>
            <a:pPr marL="342900" lvl="0" indent="-342900" algn="just" hangingPunct="0">
              <a:spcBef>
                <a:spcPts val="0"/>
              </a:spcBef>
              <a:buClrTx/>
              <a:buSzPts val="1000"/>
              <a:buFont typeface="Symbol"/>
              <a:buChar char=""/>
              <a:tabLst>
                <a:tab pos="457200" algn="l"/>
              </a:tabLst>
            </a:pPr>
            <a:endParaRPr lang="it-IT" sz="1600" kern="0" dirty="0">
              <a:solidFill>
                <a:srgbClr val="00000A"/>
              </a:solidFill>
              <a:latin typeface="Arial"/>
              <a:ea typeface="Times New Roman"/>
              <a:cs typeface="Times New Roman"/>
              <a:sym typeface="Helvetica"/>
            </a:endParaRPr>
          </a:p>
          <a:p>
            <a:pPr marL="0" indent="0">
              <a:buNone/>
            </a:pPr>
            <a:endParaRPr lang="it-IT"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25</a:t>
            </a:fld>
            <a:endParaRPr lang="it-IT" dirty="0"/>
          </a:p>
        </p:txBody>
      </p:sp>
    </p:spTree>
    <p:extLst>
      <p:ext uri="{BB962C8B-B14F-4D97-AF65-F5344CB8AC3E}">
        <p14:creationId xmlns:p14="http://schemas.microsoft.com/office/powerpoint/2010/main" val="1900443359"/>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4443139"/>
          </a:xfrm>
          <a:prstGeom prst="rect">
            <a:avLst/>
          </a:prstGeom>
          <a:noFill/>
        </p:spPr>
        <p:txBody>
          <a:bodyPr wrap="square" rtlCol="0">
            <a:spAutoFit/>
          </a:bodyPr>
          <a:lstStyle/>
          <a:p>
            <a:pPr marL="228600" algn="just"/>
            <a:r>
              <a:rPr lang="it-IT" b="1" i="1" dirty="0">
                <a:solidFill>
                  <a:srgbClr val="0070C0"/>
                </a:solidFill>
                <a:latin typeface="Arial"/>
                <a:ea typeface="Times New Roman"/>
                <a:cs typeface="Times New Roman"/>
              </a:rPr>
              <a:t> </a:t>
            </a:r>
            <a:r>
              <a:rPr lang="it-IT" sz="1600" b="1" dirty="0">
                <a:solidFill>
                  <a:srgbClr val="1F497D"/>
                </a:solidFill>
                <a:latin typeface="Arial"/>
                <a:ea typeface="Arial"/>
                <a:cs typeface="Arial"/>
              </a:rPr>
              <a:t> </a:t>
            </a:r>
            <a:r>
              <a:rPr lang="it-IT" sz="2000" b="1" dirty="0">
                <a:solidFill>
                  <a:srgbClr val="1F497D"/>
                </a:solidFill>
                <a:latin typeface="Arial"/>
                <a:ea typeface="Arial"/>
                <a:cs typeface="Arial"/>
              </a:rPr>
              <a:t>QUALIFICAZIONE</a:t>
            </a:r>
            <a:endParaRPr lang="it-IT" sz="2000" dirty="0">
              <a:solidFill>
                <a:srgbClr val="00000A"/>
              </a:solidFill>
              <a:latin typeface="Calibri"/>
              <a:ea typeface="Times New Roman"/>
              <a:cs typeface="Times New Roman"/>
            </a:endParaRPr>
          </a:p>
          <a:p>
            <a:pPr algn="just"/>
            <a:r>
              <a:rPr lang="it-IT" sz="1600" dirty="0">
                <a:solidFill>
                  <a:srgbClr val="00000A"/>
                </a:solidFill>
                <a:latin typeface="Arial"/>
                <a:ea typeface="Times New Roman"/>
                <a:cs typeface="Times New Roman"/>
              </a:rPr>
              <a:t> </a:t>
            </a:r>
            <a:endParaRPr lang="it-IT" sz="1600" dirty="0">
              <a:solidFill>
                <a:srgbClr val="00000A"/>
              </a:solidFill>
              <a:latin typeface="Calibri"/>
              <a:ea typeface="Times New Roman"/>
              <a:cs typeface="Times New Roman"/>
            </a:endParaRPr>
          </a:p>
          <a:p>
            <a:pPr marL="342900" lvl="0" indent="-342900" algn="just">
              <a:buSzPts val="1000"/>
              <a:buFont typeface="Symbol"/>
              <a:buChar char=""/>
              <a:tabLst>
                <a:tab pos="457200" algn="l"/>
              </a:tabLst>
            </a:pPr>
            <a:r>
              <a:rPr lang="it-IT" sz="1600" b="1" dirty="0">
                <a:solidFill>
                  <a:srgbClr val="00000A"/>
                </a:solidFill>
                <a:latin typeface="Arial"/>
                <a:ea typeface="Times New Roman"/>
                <a:cs typeface="Times New Roman"/>
              </a:rPr>
              <a:t>previsione di requisiti</a:t>
            </a:r>
            <a:r>
              <a:rPr lang="it-IT" sz="1600" dirty="0">
                <a:solidFill>
                  <a:srgbClr val="00000A"/>
                </a:solidFill>
                <a:latin typeface="Arial"/>
                <a:ea typeface="Times New Roman"/>
                <a:cs typeface="Times New Roman"/>
              </a:rPr>
              <a:t> </a:t>
            </a:r>
            <a:r>
              <a:rPr lang="it-IT" sz="1600" b="1" dirty="0">
                <a:solidFill>
                  <a:srgbClr val="00000A"/>
                </a:solidFill>
                <a:latin typeface="Arial"/>
                <a:ea typeface="Times New Roman"/>
                <a:cs typeface="Times New Roman"/>
              </a:rPr>
              <a:t>specifici</a:t>
            </a:r>
            <a:r>
              <a:rPr lang="it-IT" sz="1600" dirty="0">
                <a:solidFill>
                  <a:srgbClr val="00000A"/>
                </a:solidFill>
                <a:latin typeface="Arial"/>
                <a:ea typeface="Times New Roman"/>
                <a:cs typeface="Times New Roman"/>
              </a:rPr>
              <a:t> per </a:t>
            </a:r>
            <a:r>
              <a:rPr lang="it-IT" sz="1600" b="1" dirty="0">
                <a:solidFill>
                  <a:srgbClr val="00000A"/>
                </a:solidFill>
                <a:latin typeface="Arial"/>
                <a:ea typeface="Times New Roman"/>
                <a:cs typeface="Times New Roman"/>
              </a:rPr>
              <a:t>qualificazione</a:t>
            </a:r>
            <a:r>
              <a:rPr lang="it-IT" sz="1600" dirty="0">
                <a:solidFill>
                  <a:srgbClr val="00000A"/>
                </a:solidFill>
                <a:latin typeface="Arial"/>
                <a:ea typeface="Times New Roman"/>
                <a:cs typeface="Times New Roman"/>
              </a:rPr>
              <a:t> SOA </a:t>
            </a:r>
            <a:r>
              <a:rPr lang="it-IT" sz="1600" dirty="0">
                <a:solidFill>
                  <a:srgbClr val="00000A"/>
                </a:solidFill>
                <a:latin typeface="Arial"/>
                <a:ea typeface="Times New Roman"/>
                <a:cs typeface="Times New Roman"/>
              </a:rPr>
              <a:t>(prima per l’esecuzione) per </a:t>
            </a:r>
            <a:r>
              <a:rPr lang="it-IT" sz="1600" dirty="0">
                <a:solidFill>
                  <a:srgbClr val="00000A"/>
                </a:solidFill>
                <a:latin typeface="Arial"/>
                <a:ea typeface="Times New Roman"/>
                <a:cs typeface="Times New Roman"/>
              </a:rPr>
              <a:t>le </a:t>
            </a:r>
            <a:r>
              <a:rPr lang="it-IT" sz="1600" b="1" dirty="0">
                <a:solidFill>
                  <a:srgbClr val="00000A"/>
                </a:solidFill>
                <a:latin typeface="Arial"/>
                <a:ea typeface="Times New Roman"/>
                <a:cs typeface="Times New Roman"/>
              </a:rPr>
              <a:t>categorie</a:t>
            </a:r>
            <a:r>
              <a:rPr lang="it-IT" sz="1600" dirty="0">
                <a:solidFill>
                  <a:srgbClr val="00000A"/>
                </a:solidFill>
                <a:latin typeface="Arial"/>
                <a:ea typeface="Times New Roman"/>
                <a:cs typeface="Times New Roman"/>
              </a:rPr>
              <a:t> </a:t>
            </a:r>
            <a:r>
              <a:rPr lang="it-IT" sz="1600" b="1" dirty="0">
                <a:solidFill>
                  <a:srgbClr val="00000A"/>
                </a:solidFill>
                <a:latin typeface="Arial"/>
                <a:ea typeface="Times New Roman"/>
                <a:cs typeface="Times New Roman"/>
              </a:rPr>
              <a:t>c.d. superspecialistiche</a:t>
            </a:r>
            <a:r>
              <a:rPr lang="it-IT" sz="1600" dirty="0">
                <a:solidFill>
                  <a:srgbClr val="00000A"/>
                </a:solidFill>
                <a:latin typeface="Arial"/>
                <a:ea typeface="Times New Roman"/>
                <a:cs typeface="Times New Roman"/>
              </a:rPr>
              <a:t>  (art. 89, comma 11</a:t>
            </a:r>
            <a:r>
              <a:rPr lang="it-IT" sz="1600" dirty="0">
                <a:solidFill>
                  <a:srgbClr val="00000A"/>
                </a:solidFill>
                <a:latin typeface="Arial"/>
                <a:ea typeface="Times New Roman"/>
                <a:cs typeface="Times New Roman"/>
              </a:rPr>
              <a:t>); (vedi dm 10 novembre 2016 n. 248  pubblicato sulla G.U. n. 3 del 4 gennaio 2017)</a:t>
            </a:r>
            <a:endParaRPr lang="it-IT" sz="1600" dirty="0">
              <a:solidFill>
                <a:srgbClr val="00000A"/>
              </a:solidFill>
              <a:latin typeface="Arial"/>
              <a:ea typeface="Times New Roman"/>
              <a:cs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cs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cs typeface="Times New Roman"/>
            </a:endParaRPr>
          </a:p>
          <a:p>
            <a:pPr lvl="0" algn="just">
              <a:buSzPts val="1000"/>
              <a:tabLst>
                <a:tab pos="457200" algn="l"/>
              </a:tabLst>
            </a:pPr>
            <a:endParaRPr lang="it-IT" sz="1600" dirty="0">
              <a:solidFill>
                <a:srgbClr val="00000A"/>
              </a:solidFill>
              <a:latin typeface="Calibri"/>
              <a:ea typeface="Times New Roman"/>
              <a:cs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cs typeface="Times New Roman"/>
              </a:rPr>
              <a:t>regolazione della qualificazione SOA da attuare con</a:t>
            </a:r>
            <a:r>
              <a:rPr lang="it-IT" sz="1600" b="1" dirty="0">
                <a:solidFill>
                  <a:srgbClr val="00000A"/>
                </a:solidFill>
                <a:latin typeface="Arial"/>
                <a:ea typeface="Times New Roman"/>
                <a:cs typeface="Times New Roman"/>
              </a:rPr>
              <a:t> decreto del MIT, su proposta ANAC, anziché con linee guida ANAC </a:t>
            </a:r>
            <a:r>
              <a:rPr lang="it-IT" sz="1600" dirty="0">
                <a:solidFill>
                  <a:srgbClr val="00000A"/>
                </a:solidFill>
                <a:latin typeface="Arial"/>
                <a:ea typeface="Times New Roman"/>
                <a:cs typeface="Times New Roman"/>
              </a:rPr>
              <a:t>(art. 83, comma 2)</a:t>
            </a:r>
            <a:r>
              <a:rPr lang="it-IT" sz="1600" b="1" dirty="0">
                <a:solidFill>
                  <a:srgbClr val="00000A"/>
                </a:solidFill>
                <a:latin typeface="Arial"/>
                <a:ea typeface="Times New Roman"/>
                <a:cs typeface="Times New Roman"/>
              </a:rPr>
              <a:t>;</a:t>
            </a:r>
            <a:endParaRPr lang="it-IT" sz="1600" dirty="0">
              <a:solidFill>
                <a:srgbClr val="00000A"/>
              </a:solidFill>
              <a:latin typeface="Calibri"/>
              <a:ea typeface="Times New Roman"/>
              <a:cs typeface="Times New Roman"/>
            </a:endParaRPr>
          </a:p>
          <a:p>
            <a:pPr marL="228600" algn="just"/>
            <a:r>
              <a:rPr lang="it-IT" sz="1600" dirty="0">
                <a:solidFill>
                  <a:srgbClr val="00000A"/>
                </a:solidFill>
                <a:latin typeface="Arial"/>
                <a:ea typeface="Times New Roman"/>
                <a:cs typeface="Times New Roman"/>
              </a:rPr>
              <a:t> </a:t>
            </a:r>
            <a:endParaRPr lang="it-IT" sz="1600" dirty="0">
              <a:solidFill>
                <a:srgbClr val="00000A"/>
              </a:solidFill>
              <a:latin typeface="Calibri"/>
              <a:ea typeface="Times New Roman"/>
              <a:cs typeface="Times New Roman"/>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a:p>
            <a:pPr algn="just">
              <a:lnSpc>
                <a:spcPct val="107000"/>
              </a:lnSpc>
            </a:pPr>
            <a:endParaRPr lang="it-IT" sz="1600" b="1" i="1" kern="1200" dirty="0">
              <a:solidFill>
                <a:srgbClr val="FF0000"/>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26</a:t>
            </a:fld>
            <a:endParaRPr lang="it-IT" dirty="0"/>
          </a:p>
        </p:txBody>
      </p:sp>
    </p:spTree>
    <p:extLst>
      <p:ext uri="{BB962C8B-B14F-4D97-AF65-F5344CB8AC3E}">
        <p14:creationId xmlns:p14="http://schemas.microsoft.com/office/powerpoint/2010/main" val="1562482157"/>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5639942"/>
          </a:xfrm>
          <a:prstGeom prst="rect">
            <a:avLst/>
          </a:prstGeom>
          <a:noFill/>
        </p:spPr>
        <p:txBody>
          <a:bodyPr wrap="square" rtlCol="0">
            <a:spAutoFit/>
          </a:bodyPr>
          <a:lstStyle/>
          <a:p>
            <a:pPr marL="457200" algn="just">
              <a:lnSpc>
                <a:spcPct val="120000"/>
              </a:lnSpc>
              <a:spcBef>
                <a:spcPts val="500"/>
              </a:spcBef>
            </a:pPr>
            <a:r>
              <a:rPr lang="it-IT" dirty="0">
                <a:solidFill>
                  <a:srgbClr val="002060"/>
                </a:solidFill>
                <a:ea typeface="Times New Roman"/>
              </a:rPr>
              <a:t> </a:t>
            </a:r>
            <a:endParaRPr lang="it-IT" dirty="0">
              <a:solidFill>
                <a:srgbClr val="00000A"/>
              </a:solidFill>
              <a:ea typeface="Times New Roman"/>
            </a:endParaRPr>
          </a:p>
          <a:p>
            <a:pPr algn="just">
              <a:lnSpc>
                <a:spcPct val="107000"/>
              </a:lnSpc>
            </a:pPr>
            <a:r>
              <a:rPr lang="it-IT" b="1" kern="1200" dirty="0">
                <a:solidFill>
                  <a:srgbClr val="1F497D"/>
                </a:solidFill>
                <a:latin typeface="Arial"/>
                <a:ea typeface="Arial"/>
                <a:cs typeface="Arial"/>
              </a:rPr>
              <a:t>RATING DI LEGALITA’ E RATING D’IMPRESA  </a:t>
            </a:r>
          </a:p>
          <a:p>
            <a:pPr algn="just">
              <a:lnSpc>
                <a:spcPct val="107000"/>
              </a:lnSpc>
            </a:pPr>
            <a:endParaRPr lang="it-IT" b="1" kern="1200" dirty="0">
              <a:solidFill>
                <a:srgbClr val="1F497D"/>
              </a:solidFill>
              <a:latin typeface="Arial"/>
              <a:ea typeface="Arial"/>
              <a:cs typeface="Arial"/>
            </a:endParaRPr>
          </a:p>
          <a:p>
            <a:pPr marL="342900" lvl="0" indent="-342900" algn="just">
              <a:buSzPts val="1000"/>
              <a:buFont typeface="Symbol"/>
              <a:buChar char=""/>
              <a:tabLst>
                <a:tab pos="457200" algn="l"/>
              </a:tabLst>
            </a:pPr>
            <a:r>
              <a:rPr lang="it-IT" sz="1600" b="1" dirty="0">
                <a:solidFill>
                  <a:srgbClr val="00000A"/>
                </a:solidFill>
                <a:latin typeface="Arial"/>
                <a:ea typeface="Times New Roman"/>
              </a:rPr>
              <a:t>Eliminazione</a:t>
            </a:r>
            <a:r>
              <a:rPr lang="it-IT" sz="1600" dirty="0">
                <a:solidFill>
                  <a:srgbClr val="00000A"/>
                </a:solidFill>
                <a:latin typeface="Arial"/>
                <a:ea typeface="Times New Roman"/>
              </a:rPr>
              <a:t> </a:t>
            </a:r>
            <a:r>
              <a:rPr lang="it-IT" sz="1600" b="1" dirty="0">
                <a:solidFill>
                  <a:srgbClr val="00000A"/>
                </a:solidFill>
                <a:latin typeface="Arial"/>
                <a:ea typeface="Times New Roman"/>
              </a:rPr>
              <a:t>del rating di legalità</a:t>
            </a:r>
            <a:r>
              <a:rPr lang="it-IT" sz="1600" dirty="0">
                <a:solidFill>
                  <a:srgbClr val="00000A"/>
                </a:solidFill>
                <a:latin typeface="Arial"/>
                <a:ea typeface="Times New Roman"/>
              </a:rPr>
              <a:t> dal rating d’impresa (rilasciato da ANAC)</a:t>
            </a:r>
            <a:r>
              <a:rPr lang="it-IT" sz="1600" b="1" dirty="0">
                <a:solidFill>
                  <a:srgbClr val="00000A"/>
                </a:solidFill>
                <a:latin typeface="Arial"/>
                <a:ea typeface="Times New Roman"/>
              </a:rPr>
              <a:t> </a:t>
            </a:r>
            <a:r>
              <a:rPr lang="it-IT" sz="1600" dirty="0">
                <a:solidFill>
                  <a:srgbClr val="00000A"/>
                </a:solidFill>
                <a:latin typeface="Arial"/>
                <a:ea typeface="Times New Roman"/>
              </a:rPr>
              <a:t>(art. 83 comma 10);</a:t>
            </a:r>
          </a:p>
          <a:p>
            <a:pPr lvl="0" algn="just">
              <a:buSzPts val="1000"/>
              <a:tabLst>
                <a:tab pos="457200" algn="l"/>
              </a:tabLst>
            </a:pPr>
            <a:endParaRPr lang="it-IT" sz="1600" dirty="0">
              <a:solidFill>
                <a:srgbClr val="00000A"/>
              </a:solidFill>
              <a:ea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rPr>
              <a:t>visione del </a:t>
            </a:r>
            <a:r>
              <a:rPr lang="it-IT" sz="1600" b="1" dirty="0">
                <a:solidFill>
                  <a:srgbClr val="00000A"/>
                </a:solidFill>
                <a:latin typeface="Arial"/>
                <a:ea typeface="Times New Roman"/>
              </a:rPr>
              <a:t>rating d’impresa</a:t>
            </a:r>
            <a:r>
              <a:rPr lang="it-IT" sz="1600" dirty="0">
                <a:solidFill>
                  <a:srgbClr val="00000A"/>
                </a:solidFill>
                <a:latin typeface="Arial"/>
                <a:ea typeface="Times New Roman"/>
              </a:rPr>
              <a:t> come </a:t>
            </a:r>
            <a:r>
              <a:rPr lang="it-IT" sz="1600" b="1" dirty="0">
                <a:solidFill>
                  <a:srgbClr val="00000A"/>
                </a:solidFill>
                <a:latin typeface="Arial"/>
                <a:ea typeface="Times New Roman"/>
              </a:rPr>
              <a:t>volontario e solo premiale </a:t>
            </a:r>
            <a:r>
              <a:rPr lang="it-IT" sz="1600" dirty="0">
                <a:solidFill>
                  <a:srgbClr val="00000A"/>
                </a:solidFill>
                <a:latin typeface="Arial"/>
                <a:ea typeface="Times New Roman"/>
              </a:rPr>
              <a:t>(art. 83 comma 10); </a:t>
            </a:r>
          </a:p>
          <a:p>
            <a:pPr lvl="0" algn="just">
              <a:buSzPts val="1000"/>
              <a:tabLst>
                <a:tab pos="457200" algn="l"/>
              </a:tabLst>
            </a:pPr>
            <a:endParaRPr lang="it-IT" sz="1600" dirty="0">
              <a:solidFill>
                <a:srgbClr val="00000A"/>
              </a:solidFill>
              <a:ea typeface="Times New Roman"/>
            </a:endParaRPr>
          </a:p>
          <a:p>
            <a:pPr marL="342900" lvl="0" indent="-342900" algn="just">
              <a:buSzPts val="1000"/>
              <a:buFont typeface="Symbol"/>
              <a:buChar char=""/>
              <a:tabLst>
                <a:tab pos="457200" algn="l"/>
              </a:tabLst>
            </a:pPr>
            <a:r>
              <a:rPr lang="it-IT" sz="1600" b="1" dirty="0">
                <a:solidFill>
                  <a:srgbClr val="00000A"/>
                </a:solidFill>
                <a:latin typeface="Arial"/>
                <a:ea typeface="Times New Roman"/>
              </a:rPr>
              <a:t>calcolo del rating d’impresa</a:t>
            </a:r>
            <a:r>
              <a:rPr lang="it-IT" sz="1600" dirty="0">
                <a:solidFill>
                  <a:srgbClr val="00000A"/>
                </a:solidFill>
                <a:latin typeface="Arial"/>
                <a:ea typeface="Times New Roman"/>
              </a:rPr>
              <a:t> sulla base di </a:t>
            </a:r>
            <a:r>
              <a:rPr lang="it-IT" sz="1600" b="1" dirty="0">
                <a:solidFill>
                  <a:srgbClr val="00000A"/>
                </a:solidFill>
                <a:latin typeface="Arial"/>
                <a:ea typeface="Times New Roman"/>
              </a:rPr>
              <a:t>comportamenti tenuti in procedure avviate dopo entrata in vigore della nuova disposizione </a:t>
            </a:r>
            <a:r>
              <a:rPr lang="it-IT" sz="1600" dirty="0">
                <a:solidFill>
                  <a:srgbClr val="00000A"/>
                </a:solidFill>
                <a:latin typeface="Arial"/>
                <a:ea typeface="Times New Roman"/>
              </a:rPr>
              <a:t>(art. 83 comma 10</a:t>
            </a:r>
            <a:r>
              <a:rPr lang="it-IT" sz="1600" dirty="0" smtClean="0">
                <a:solidFill>
                  <a:srgbClr val="00000A"/>
                </a:solidFill>
                <a:latin typeface="Arial"/>
                <a:ea typeface="Times New Roman"/>
              </a:rPr>
              <a:t>);</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dirty="0" smtClean="0">
                <a:solidFill>
                  <a:srgbClr val="00000A"/>
                </a:solidFill>
                <a:latin typeface="Arial"/>
                <a:ea typeface="Times New Roman"/>
              </a:rPr>
              <a:t>ai fini del calcolo rating </a:t>
            </a:r>
            <a:r>
              <a:rPr lang="it-IT" sz="1600" dirty="0" smtClean="0">
                <a:solidFill>
                  <a:srgbClr val="00000A"/>
                </a:solidFill>
                <a:latin typeface="Arial"/>
                <a:ea typeface="Times New Roman"/>
              </a:rPr>
              <a:t>d’impresa, tra </a:t>
            </a:r>
            <a:r>
              <a:rPr lang="it-IT" sz="1600" dirty="0">
                <a:solidFill>
                  <a:srgbClr val="00000A"/>
                </a:solidFill>
                <a:latin typeface="Arial"/>
                <a:ea typeface="Times New Roman"/>
              </a:rPr>
              <a:t>i precedenti comportamenti dell’impresa</a:t>
            </a:r>
            <a:r>
              <a:rPr lang="it-IT" sz="1600" dirty="0" smtClean="0">
                <a:solidFill>
                  <a:srgbClr val="00000A"/>
                </a:solidFill>
                <a:latin typeface="Arial"/>
                <a:ea typeface="Times New Roman"/>
              </a:rPr>
              <a:t>, incide anche il </a:t>
            </a:r>
            <a:r>
              <a:rPr lang="it-IT" sz="1600" b="1" dirty="0" smtClean="0">
                <a:solidFill>
                  <a:srgbClr val="00000A"/>
                </a:solidFill>
                <a:latin typeface="Arial"/>
                <a:ea typeface="Times New Roman"/>
              </a:rPr>
              <a:t>mancato </a:t>
            </a:r>
            <a:r>
              <a:rPr lang="it-IT" sz="1600" b="1" dirty="0" smtClean="0">
                <a:solidFill>
                  <a:srgbClr val="00000A"/>
                </a:solidFill>
                <a:latin typeface="Arial"/>
                <a:ea typeface="Times New Roman"/>
              </a:rPr>
              <a:t>ricorso al soccorso istruttorio</a:t>
            </a:r>
            <a:r>
              <a:rPr lang="it-IT" sz="1600" dirty="0" smtClean="0">
                <a:solidFill>
                  <a:srgbClr val="00000A"/>
                </a:solidFill>
                <a:latin typeface="Arial"/>
                <a:ea typeface="Times New Roman"/>
              </a:rPr>
              <a:t>, in aggiunta a rispetto dei tempi e costi, esiti del contenzioso, sia in fase di partecipazione alla gara sia in sede di esecuzione del contratto.  </a:t>
            </a:r>
            <a:endParaRPr lang="it-IT" sz="1600" dirty="0">
              <a:solidFill>
                <a:srgbClr val="00000A"/>
              </a:solidFill>
              <a:ea typeface="Times New Roman"/>
            </a:endParaRPr>
          </a:p>
          <a:p>
            <a:pPr algn="just">
              <a:lnSpc>
                <a:spcPct val="107000"/>
              </a:lnSpc>
            </a:pPr>
            <a:endParaRPr lang="it-IT" b="1" dirty="0">
              <a:solidFill>
                <a:srgbClr val="0070C0"/>
              </a:solidFill>
              <a:latin typeface="Arial"/>
              <a:ea typeface="Times New Roman"/>
              <a:cs typeface="Times New Roman"/>
            </a:endParaRPr>
          </a:p>
          <a:p>
            <a:pPr algn="just">
              <a:lnSpc>
                <a:spcPct val="107000"/>
              </a:lnSpc>
            </a:pPr>
            <a:endParaRPr lang="it-IT" sz="1600" b="1" i="1" kern="1200" dirty="0">
              <a:solidFill>
                <a:srgbClr val="FF0000"/>
              </a:solidFill>
              <a:latin typeface="Arial"/>
              <a:ea typeface="Arial"/>
              <a:cs typeface="Arial"/>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lvl="0" algn="just"/>
            <a:endParaRPr lang="it-IT"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27</a:t>
            </a:fld>
            <a:endParaRPr lang="it-IT" dirty="0"/>
          </a:p>
        </p:txBody>
      </p:sp>
    </p:spTree>
    <p:extLst>
      <p:ext uri="{BB962C8B-B14F-4D97-AF65-F5344CB8AC3E}">
        <p14:creationId xmlns:p14="http://schemas.microsoft.com/office/powerpoint/2010/main" val="3479584687"/>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07504" y="1556792"/>
            <a:ext cx="8784976" cy="2808312"/>
          </a:xfrm>
        </p:spPr>
        <p:txBody>
          <a:bodyPr>
            <a:normAutofit/>
          </a:bodyPr>
          <a:lstStyle/>
          <a:p>
            <a:pPr marL="0" indent="0">
              <a:buNone/>
            </a:pPr>
            <a:r>
              <a:rPr lang="it-IT" sz="2000" b="1" dirty="0">
                <a:solidFill>
                  <a:srgbClr val="1F497D"/>
                </a:solidFill>
                <a:latin typeface="Arial"/>
                <a:ea typeface="Arial"/>
                <a:cs typeface="Arial"/>
              </a:rPr>
              <a:t>CERTIFICATO DI ESECUZIONE LAVORI</a:t>
            </a:r>
            <a:endParaRPr lang="it-IT" sz="1900" dirty="0">
              <a:solidFill>
                <a:srgbClr val="00000A"/>
              </a:solidFill>
              <a:latin typeface="Arial"/>
              <a:cs typeface="Times New Roman"/>
              <a:sym typeface="Helvetica"/>
            </a:endParaRPr>
          </a:p>
          <a:p>
            <a:endParaRPr lang="it-IT" sz="1900" dirty="0">
              <a:solidFill>
                <a:srgbClr val="00000A"/>
              </a:solidFill>
              <a:latin typeface="Arial"/>
              <a:cs typeface="Times New Roman"/>
              <a:sym typeface="Helvetica"/>
            </a:endParaRPr>
          </a:p>
          <a:p>
            <a:endParaRPr lang="it-IT" sz="1900" dirty="0">
              <a:solidFill>
                <a:srgbClr val="00000A"/>
              </a:solidFill>
              <a:latin typeface="Arial"/>
              <a:cs typeface="Times New Roman"/>
              <a:sym typeface="Helvetica"/>
            </a:endParaRPr>
          </a:p>
          <a:p>
            <a:pPr marL="0" indent="0">
              <a:buNone/>
            </a:pPr>
            <a:r>
              <a:rPr lang="it-IT" sz="1900" dirty="0">
                <a:solidFill>
                  <a:srgbClr val="00000A"/>
                </a:solidFill>
                <a:latin typeface="Arial"/>
                <a:cs typeface="Times New Roman"/>
                <a:sym typeface="Helvetica"/>
              </a:rPr>
              <a:t>Qualora il responsabile unico del procedimento riporti nel certificato di esecuzione dei lavori </a:t>
            </a:r>
            <a:r>
              <a:rPr lang="it-IT" sz="1900" b="1" dirty="0">
                <a:solidFill>
                  <a:srgbClr val="00000A"/>
                </a:solidFill>
                <a:latin typeface="Arial"/>
                <a:cs typeface="Times New Roman"/>
                <a:sym typeface="Helvetica"/>
              </a:rPr>
              <a:t>categorie di qualificazione diverse da quelle previste nel bando di gara </a:t>
            </a:r>
            <a:r>
              <a:rPr lang="it-IT" sz="1900" dirty="0">
                <a:solidFill>
                  <a:srgbClr val="00000A"/>
                </a:solidFill>
                <a:latin typeface="Arial"/>
                <a:cs typeface="Times New Roman"/>
                <a:sym typeface="Helvetica"/>
              </a:rPr>
              <a:t>o nell’avviso o nella lettera di invito, si applicano le </a:t>
            </a:r>
            <a:r>
              <a:rPr lang="it-IT" sz="1900" b="1" dirty="0">
                <a:solidFill>
                  <a:srgbClr val="00000A"/>
                </a:solidFill>
                <a:latin typeface="Arial"/>
                <a:cs typeface="Times New Roman"/>
                <a:sym typeface="Helvetica"/>
              </a:rPr>
              <a:t>sanzioni</a:t>
            </a:r>
            <a:r>
              <a:rPr lang="it-IT" sz="1900" dirty="0">
                <a:solidFill>
                  <a:srgbClr val="00000A"/>
                </a:solidFill>
                <a:latin typeface="Arial"/>
                <a:cs typeface="Times New Roman"/>
                <a:sym typeface="Helvetica"/>
              </a:rPr>
              <a:t>, nel caso di comunicazioni </a:t>
            </a:r>
            <a:r>
              <a:rPr lang="it-IT" sz="1900" b="1" dirty="0">
                <a:solidFill>
                  <a:srgbClr val="00000A"/>
                </a:solidFill>
                <a:latin typeface="Arial"/>
                <a:cs typeface="Times New Roman"/>
                <a:sym typeface="Helvetica"/>
              </a:rPr>
              <a:t>non veritiere</a:t>
            </a:r>
            <a:r>
              <a:rPr lang="it-IT" b="1" dirty="0"/>
              <a:t>.</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28</a:t>
            </a:fld>
            <a:endParaRPr lang="it-IT" dirty="0"/>
          </a:p>
        </p:txBody>
      </p:sp>
    </p:spTree>
    <p:extLst>
      <p:ext uri="{BB962C8B-B14F-4D97-AF65-F5344CB8AC3E}">
        <p14:creationId xmlns:p14="http://schemas.microsoft.com/office/powerpoint/2010/main" val="1373362046"/>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79512" y="1052736"/>
            <a:ext cx="8424936" cy="4896544"/>
          </a:xfrm>
        </p:spPr>
        <p:txBody>
          <a:bodyPr>
            <a:normAutofit/>
          </a:bodyPr>
          <a:lstStyle/>
          <a:p>
            <a:pPr marL="0" indent="0">
              <a:buNone/>
            </a:pPr>
            <a:r>
              <a:rPr lang="it-IT" sz="2000" b="1" dirty="0">
                <a:solidFill>
                  <a:srgbClr val="002060"/>
                </a:solidFill>
                <a:latin typeface="Arial" panose="020B0604020202020204" pitchFamily="34" charset="0"/>
                <a:cs typeface="Arial" panose="020B0604020202020204" pitchFamily="34" charset="0"/>
              </a:rPr>
              <a:t>MISURA DEI REQUISITI PER ATI, CONSORZI e RETI D’IMPRESA - ART. 83 COMMA 8</a:t>
            </a:r>
          </a:p>
          <a:p>
            <a:pPr marL="0" indent="0">
              <a:buNone/>
            </a:pPr>
            <a:endParaRPr lang="it-IT" sz="2000" b="1" dirty="0">
              <a:solidFill>
                <a:srgbClr val="002060"/>
              </a:solidFill>
              <a:latin typeface="Arial" panose="020B0604020202020204" pitchFamily="34" charset="0"/>
              <a:cs typeface="Arial" panose="020B0604020202020204" pitchFamily="34" charset="0"/>
            </a:endParaRPr>
          </a:p>
          <a:p>
            <a:pPr marL="0" indent="0">
              <a:buNone/>
            </a:pPr>
            <a:endParaRPr lang="it-IT" sz="1800" dirty="0">
              <a:latin typeface="Arial" panose="020B0604020202020204" pitchFamily="34" charset="0"/>
              <a:cs typeface="Arial" panose="020B0604020202020204" pitchFamily="34" charset="0"/>
            </a:endParaRPr>
          </a:p>
          <a:p>
            <a:r>
              <a:rPr lang="it-IT" sz="2000" b="1" dirty="0">
                <a:latin typeface="Arial" panose="020B0604020202020204" pitchFamily="34" charset="0"/>
                <a:cs typeface="Arial" panose="020B0604020202020204" pitchFamily="34" charset="0"/>
              </a:rPr>
              <a:t>nel bando </a:t>
            </a:r>
            <a:r>
              <a:rPr lang="it-IT" sz="2000" dirty="0">
                <a:latin typeface="Arial" panose="020B0604020202020204" pitchFamily="34" charset="0"/>
                <a:cs typeface="Arial" panose="020B0604020202020204" pitchFamily="34" charset="0"/>
              </a:rPr>
              <a:t>sono indicate le </a:t>
            </a:r>
            <a:r>
              <a:rPr lang="it-IT" sz="2000" b="1" dirty="0">
                <a:latin typeface="Arial" panose="020B0604020202020204" pitchFamily="34" charset="0"/>
                <a:cs typeface="Arial" panose="020B0604020202020204" pitchFamily="34" charset="0"/>
              </a:rPr>
              <a:t>eventuali</a:t>
            </a:r>
            <a:r>
              <a:rPr lang="it-IT" sz="2000" dirty="0">
                <a:latin typeface="Arial" panose="020B0604020202020204" pitchFamily="34" charset="0"/>
                <a:cs typeface="Arial" panose="020B0604020202020204" pitchFamily="34" charset="0"/>
              </a:rPr>
              <a:t> </a:t>
            </a:r>
            <a:r>
              <a:rPr lang="it-IT" sz="2000" b="1" dirty="0">
                <a:latin typeface="Arial" panose="020B0604020202020204" pitchFamily="34" charset="0"/>
                <a:cs typeface="Arial" panose="020B0604020202020204" pitchFamily="34" charset="0"/>
              </a:rPr>
              <a:t>misure</a:t>
            </a:r>
            <a:r>
              <a:rPr lang="it-IT" sz="2000" dirty="0">
                <a:latin typeface="Arial" panose="020B0604020202020204" pitchFamily="34" charset="0"/>
                <a:cs typeface="Arial" panose="020B0604020202020204" pitchFamily="34" charset="0"/>
              </a:rPr>
              <a:t> in cui gli stessi requisiti devono essere posseduti dai singoli concorrenti partecipanti</a:t>
            </a:r>
          </a:p>
          <a:p>
            <a:endParaRPr lang="it-IT" sz="1900" dirty="0">
              <a:latin typeface="Arial" panose="020B0604020202020204" pitchFamily="34" charset="0"/>
              <a:cs typeface="Arial" panose="020B0604020202020204" pitchFamily="34" charset="0"/>
            </a:endParaRPr>
          </a:p>
          <a:p>
            <a:r>
              <a:rPr lang="it-IT" sz="1900" dirty="0">
                <a:latin typeface="Arial" panose="020B0604020202020204" pitchFamily="34" charset="0"/>
                <a:cs typeface="Arial" panose="020B0604020202020204" pitchFamily="34" charset="0"/>
              </a:rPr>
              <a:t>La </a:t>
            </a:r>
            <a:r>
              <a:rPr lang="it-IT" sz="1900" b="1" dirty="0">
                <a:latin typeface="Arial" panose="020B0604020202020204" pitchFamily="34" charset="0"/>
                <a:cs typeface="Arial" panose="020B0604020202020204" pitchFamily="34" charset="0"/>
              </a:rPr>
              <a:t>mandataria</a:t>
            </a:r>
            <a:r>
              <a:rPr lang="it-IT" sz="1900" dirty="0">
                <a:latin typeface="Arial" panose="020B0604020202020204" pitchFamily="34" charset="0"/>
                <a:cs typeface="Arial" panose="020B0604020202020204" pitchFamily="34" charset="0"/>
              </a:rPr>
              <a:t> in ogni caso deve </a:t>
            </a:r>
            <a:r>
              <a:rPr lang="it-IT" sz="1900" b="1" dirty="0">
                <a:latin typeface="Arial" panose="020B0604020202020204" pitchFamily="34" charset="0"/>
                <a:cs typeface="Arial" panose="020B0604020202020204" pitchFamily="34" charset="0"/>
              </a:rPr>
              <a:t>possedere i requisiti ed eseguire</a:t>
            </a:r>
            <a:r>
              <a:rPr lang="it-IT" sz="1900" dirty="0">
                <a:latin typeface="Arial" panose="020B0604020202020204" pitchFamily="34" charset="0"/>
                <a:cs typeface="Arial" panose="020B0604020202020204" pitchFamily="34" charset="0"/>
              </a:rPr>
              <a:t> le prestazioni </a:t>
            </a:r>
            <a:r>
              <a:rPr lang="it-IT" sz="1900" b="1" dirty="0">
                <a:latin typeface="Arial" panose="020B0604020202020204" pitchFamily="34" charset="0"/>
                <a:cs typeface="Arial" panose="020B0604020202020204" pitchFamily="34" charset="0"/>
              </a:rPr>
              <a:t>in misura maggioritaria</a:t>
            </a:r>
            <a:r>
              <a:rPr lang="it-IT" sz="1900" dirty="0">
                <a:latin typeface="Arial" panose="020B0604020202020204" pitchFamily="34" charset="0"/>
                <a:cs typeface="Arial" panose="020B0604020202020204" pitchFamily="34" charset="0"/>
              </a:rPr>
              <a:t>.</a:t>
            </a:r>
          </a:p>
          <a:p>
            <a:pPr marL="0" indent="0">
              <a:buNone/>
            </a:pPr>
            <a:endParaRPr lang="it-IT" sz="1900" dirty="0" smtClean="0">
              <a:latin typeface="Arial" panose="020B0604020202020204" pitchFamily="34" charset="0"/>
              <a:cs typeface="Arial" panose="020B0604020202020204" pitchFamily="34" charset="0"/>
            </a:endParaRPr>
          </a:p>
          <a:p>
            <a:pPr marL="0" indent="0">
              <a:buNone/>
            </a:pPr>
            <a:r>
              <a:rPr lang="it-IT" sz="1900" dirty="0" smtClean="0">
                <a:latin typeface="Arial" panose="020B0604020202020204" pitchFamily="34" charset="0"/>
                <a:cs typeface="Arial" panose="020B0604020202020204" pitchFamily="34" charset="0"/>
              </a:rPr>
              <a:t>( art. 92, comma 2, </a:t>
            </a:r>
            <a:r>
              <a:rPr lang="it-IT" sz="1900" dirty="0" err="1" smtClean="0">
                <a:latin typeface="Arial" panose="020B0604020202020204" pitchFamily="34" charset="0"/>
                <a:cs typeface="Arial" panose="020B0604020202020204" pitchFamily="34" charset="0"/>
              </a:rPr>
              <a:t>Drp</a:t>
            </a:r>
            <a:r>
              <a:rPr lang="it-IT" sz="1900" dirty="0" smtClean="0">
                <a:latin typeface="Arial" panose="020B0604020202020204" pitchFamily="34" charset="0"/>
                <a:cs typeface="Arial" panose="020B0604020202020204" pitchFamily="34" charset="0"/>
              </a:rPr>
              <a:t> 207/2010 : la mandataria, in ogni </a:t>
            </a:r>
            <a:r>
              <a:rPr lang="it-IT" sz="1900" dirty="0" smtClean="0">
                <a:latin typeface="Arial" panose="020B0604020202020204" pitchFamily="34" charset="0"/>
                <a:cs typeface="Arial" panose="020B0604020202020204" pitchFamily="34" charset="0"/>
              </a:rPr>
              <a:t>caso, assume</a:t>
            </a:r>
            <a:r>
              <a:rPr lang="it-IT" sz="1900" dirty="0" smtClean="0">
                <a:latin typeface="Arial" panose="020B0604020202020204" pitchFamily="34" charset="0"/>
                <a:cs typeface="Arial" panose="020B0604020202020204" pitchFamily="34" charset="0"/>
              </a:rPr>
              <a:t>, in sede di offerta, i requisiti in misura percentuale superiore  rispetto ad mandanti)</a:t>
            </a:r>
            <a:endParaRPr lang="it-IT" sz="1900" dirty="0">
              <a:latin typeface="Arial" panose="020B0604020202020204" pitchFamily="34" charset="0"/>
              <a:cs typeface="Arial" panose="020B060402020202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29</a:t>
            </a:fld>
            <a:endParaRPr lang="it-IT" dirty="0"/>
          </a:p>
        </p:txBody>
      </p:sp>
    </p:spTree>
    <p:extLst>
      <p:ext uri="{BB962C8B-B14F-4D97-AF65-F5344CB8AC3E}">
        <p14:creationId xmlns:p14="http://schemas.microsoft.com/office/powerpoint/2010/main" val="14620138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a:xfrm>
            <a:off x="539552" y="1124744"/>
            <a:ext cx="7488832" cy="4608512"/>
          </a:xfrm>
        </p:spPr>
        <p:txBody>
          <a:bodyPr>
            <a:normAutofit/>
          </a:bodyPr>
          <a:lstStyle/>
          <a:p>
            <a:pPr marL="0" indent="0" algn="ctr" hangingPunct="0">
              <a:lnSpc>
                <a:spcPct val="120000"/>
              </a:lnSpc>
              <a:spcBef>
                <a:spcPts val="0"/>
              </a:spcBef>
              <a:buClrTx/>
              <a:buSzPts val="1000"/>
              <a:buNone/>
              <a:tabLst>
                <a:tab pos="457200" algn="l"/>
              </a:tabLst>
            </a:pPr>
            <a:r>
              <a:rPr lang="it-IT" sz="1700" b="1" dirty="0" smtClean="0">
                <a:solidFill>
                  <a:srgbClr val="002060"/>
                </a:solidFill>
                <a:latin typeface="Arial"/>
                <a:cs typeface="Times New Roman"/>
                <a:sym typeface="Helvetica"/>
              </a:rPr>
              <a:t>Il D.lgs. 56/2017 modifica </a:t>
            </a:r>
            <a:r>
              <a:rPr lang="it-IT" sz="1700" b="1" dirty="0" smtClean="0">
                <a:solidFill>
                  <a:srgbClr val="002060"/>
                </a:solidFill>
                <a:latin typeface="Arial"/>
                <a:cs typeface="Times New Roman"/>
                <a:sym typeface="Helvetica"/>
              </a:rPr>
              <a:t>130 ( su 217) </a:t>
            </a:r>
            <a:r>
              <a:rPr lang="it-IT" sz="1700" b="1" dirty="0" smtClean="0">
                <a:solidFill>
                  <a:srgbClr val="002060"/>
                </a:solidFill>
                <a:latin typeface="Arial"/>
                <a:cs typeface="Times New Roman"/>
                <a:sym typeface="Helvetica"/>
              </a:rPr>
              <a:t>articoli del D.lgs. </a:t>
            </a:r>
            <a:r>
              <a:rPr lang="it-IT" sz="1700" b="1" dirty="0" smtClean="0">
                <a:solidFill>
                  <a:srgbClr val="002060"/>
                </a:solidFill>
                <a:latin typeface="Arial"/>
                <a:cs typeface="Times New Roman"/>
                <a:sym typeface="Helvetica"/>
              </a:rPr>
              <a:t>50/2016</a:t>
            </a:r>
            <a:endParaRPr lang="it-IT" sz="1700" b="1" dirty="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endParaRPr lang="it-IT" sz="1700" b="1" dirty="0" smtClean="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r>
              <a:rPr lang="it-IT" sz="1700" b="1" dirty="0" smtClean="0">
                <a:solidFill>
                  <a:srgbClr val="002060"/>
                </a:solidFill>
                <a:latin typeface="Arial"/>
                <a:cs typeface="Times New Roman"/>
                <a:sym typeface="Helvetica"/>
              </a:rPr>
              <a:t>FOCUS:</a:t>
            </a:r>
          </a:p>
          <a:p>
            <a:pPr marL="0" indent="0" algn="ctr" hangingPunct="0">
              <a:lnSpc>
                <a:spcPct val="120000"/>
              </a:lnSpc>
              <a:spcBef>
                <a:spcPts val="0"/>
              </a:spcBef>
              <a:buClrTx/>
              <a:buSzPts val="1000"/>
              <a:buNone/>
              <a:tabLst>
                <a:tab pos="457200" algn="l"/>
              </a:tabLst>
            </a:pPr>
            <a:r>
              <a:rPr lang="it-IT" sz="1700" dirty="0" smtClean="0">
                <a:solidFill>
                  <a:srgbClr val="002060"/>
                </a:solidFill>
                <a:latin typeface="Arial"/>
                <a:cs typeface="Times New Roman"/>
                <a:sym typeface="Helvetica"/>
              </a:rPr>
              <a:t>Procedure di gare e Criteri di aggiudicazione </a:t>
            </a:r>
          </a:p>
          <a:p>
            <a:pPr marL="0" indent="0" algn="ctr" hangingPunct="0">
              <a:lnSpc>
                <a:spcPct val="120000"/>
              </a:lnSpc>
              <a:spcBef>
                <a:spcPts val="0"/>
              </a:spcBef>
              <a:buClrTx/>
              <a:buSzPts val="1000"/>
              <a:buNone/>
              <a:tabLst>
                <a:tab pos="457200" algn="l"/>
              </a:tabLst>
            </a:pPr>
            <a:r>
              <a:rPr lang="it-IT" sz="1700" dirty="0" smtClean="0">
                <a:solidFill>
                  <a:srgbClr val="002060"/>
                </a:solidFill>
                <a:latin typeface="Arial"/>
                <a:cs typeface="Times New Roman"/>
                <a:sym typeface="Helvetica"/>
              </a:rPr>
              <a:t>«sotto-soglia»</a:t>
            </a:r>
          </a:p>
          <a:p>
            <a:pPr marL="0" indent="0" algn="ctr" hangingPunct="0">
              <a:lnSpc>
                <a:spcPct val="120000"/>
              </a:lnSpc>
              <a:spcBef>
                <a:spcPts val="0"/>
              </a:spcBef>
              <a:buClrTx/>
              <a:buSzPts val="1000"/>
              <a:buNone/>
              <a:tabLst>
                <a:tab pos="457200" algn="l"/>
              </a:tabLst>
            </a:pPr>
            <a:endParaRPr lang="it-IT" sz="1700" dirty="0" smtClean="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r>
              <a:rPr lang="it-IT" sz="1700" dirty="0" smtClean="0">
                <a:solidFill>
                  <a:srgbClr val="002060"/>
                </a:solidFill>
                <a:latin typeface="Arial"/>
                <a:cs typeface="Times New Roman"/>
                <a:sym typeface="Helvetica"/>
              </a:rPr>
              <a:t>Subappalto</a:t>
            </a:r>
          </a:p>
          <a:p>
            <a:pPr marL="0" indent="0" algn="ctr" hangingPunct="0">
              <a:lnSpc>
                <a:spcPct val="120000"/>
              </a:lnSpc>
              <a:spcBef>
                <a:spcPts val="0"/>
              </a:spcBef>
              <a:buClrTx/>
              <a:buSzPts val="1000"/>
              <a:buNone/>
              <a:tabLst>
                <a:tab pos="457200" algn="l"/>
              </a:tabLst>
            </a:pPr>
            <a:endParaRPr lang="it-IT" sz="1700" dirty="0" smtClean="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r>
              <a:rPr lang="it-IT" sz="1700" dirty="0" smtClean="0">
                <a:solidFill>
                  <a:srgbClr val="002060"/>
                </a:solidFill>
                <a:latin typeface="Arial"/>
                <a:cs typeface="Times New Roman"/>
                <a:sym typeface="Helvetica"/>
              </a:rPr>
              <a:t>Qualificazione degli operatori economici</a:t>
            </a:r>
          </a:p>
          <a:p>
            <a:pPr marL="0" indent="0" algn="ctr" hangingPunct="0">
              <a:lnSpc>
                <a:spcPct val="120000"/>
              </a:lnSpc>
              <a:spcBef>
                <a:spcPts val="0"/>
              </a:spcBef>
              <a:buClrTx/>
              <a:buSzPts val="1000"/>
              <a:buNone/>
              <a:tabLst>
                <a:tab pos="457200" algn="l"/>
              </a:tabLst>
            </a:pPr>
            <a:endParaRPr lang="it-IT" sz="1700" b="1" i="1" dirty="0" smtClean="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r>
              <a:rPr lang="it-IT" sz="1700" dirty="0" smtClean="0">
                <a:solidFill>
                  <a:srgbClr val="002060"/>
                </a:solidFill>
                <a:latin typeface="Arial"/>
                <a:cs typeface="Times New Roman"/>
                <a:sym typeface="Helvetica"/>
              </a:rPr>
              <a:t>RTI</a:t>
            </a:r>
            <a:endParaRPr lang="it-IT" sz="1700" dirty="0" smtClean="0">
              <a:solidFill>
                <a:srgbClr val="002060"/>
              </a:solidFill>
              <a:latin typeface="Arial"/>
              <a:cs typeface="Times New Roman"/>
              <a:sym typeface="Helvetica"/>
            </a:endParaRPr>
          </a:p>
          <a:p>
            <a:pPr marL="0" indent="0" algn="ctr" hangingPunct="0">
              <a:lnSpc>
                <a:spcPct val="120000"/>
              </a:lnSpc>
              <a:spcBef>
                <a:spcPts val="0"/>
              </a:spcBef>
              <a:buClrTx/>
              <a:buSzPts val="1000"/>
              <a:buNone/>
              <a:tabLst>
                <a:tab pos="457200" algn="l"/>
              </a:tabLst>
            </a:pPr>
            <a:endParaRPr lang="it-IT" sz="1700" dirty="0" smtClean="0">
              <a:solidFill>
                <a:srgbClr val="002060"/>
              </a:solidFill>
              <a:latin typeface="Arial"/>
              <a:cs typeface="Times New Roman"/>
              <a:sym typeface="Helvetica"/>
            </a:endParaRPr>
          </a:p>
        </p:txBody>
      </p:sp>
      <p:sp>
        <p:nvSpPr>
          <p:cNvPr id="2" name="Segnaposto numero diapositiva 1"/>
          <p:cNvSpPr>
            <a:spLocks noGrp="1"/>
          </p:cNvSpPr>
          <p:nvPr>
            <p:ph type="sldNum" sz="quarter" idx="2"/>
          </p:nvPr>
        </p:nvSpPr>
        <p:spPr/>
        <p:txBody>
          <a:bodyPr/>
          <a:lstStyle/>
          <a:p>
            <a:fld id="{86CB4B4D-7CA3-9044-876B-883B54F8677D}" type="slidenum">
              <a:rPr lang="it-IT" smtClean="0"/>
              <a:pPr/>
              <a:t>3</a:t>
            </a:fld>
            <a:endParaRPr lang="it-IT" dirty="0"/>
          </a:p>
        </p:txBody>
      </p:sp>
    </p:spTree>
    <p:extLst>
      <p:ext uri="{BB962C8B-B14F-4D97-AF65-F5344CB8AC3E}">
        <p14:creationId xmlns:p14="http://schemas.microsoft.com/office/powerpoint/2010/main" val="561591955"/>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484784"/>
            <a:ext cx="8352804" cy="4672048"/>
          </a:xfrm>
          <a:prstGeom prst="rect">
            <a:avLst/>
          </a:prstGeom>
          <a:noFill/>
        </p:spPr>
        <p:txBody>
          <a:bodyPr wrap="square" rtlCol="0">
            <a:spAutoFit/>
          </a:bodyPr>
          <a:lstStyle/>
          <a:p>
            <a:pPr algn="just">
              <a:lnSpc>
                <a:spcPct val="120000"/>
              </a:lnSpc>
            </a:pPr>
            <a:r>
              <a:rPr lang="it-IT" sz="2000" b="1" kern="1200" dirty="0">
                <a:solidFill>
                  <a:srgbClr val="002060"/>
                </a:solidFill>
                <a:latin typeface="Arial" panose="020B0604020202020204" pitchFamily="34" charset="0"/>
                <a:cs typeface="Arial" panose="020B0604020202020204" pitchFamily="34" charset="0"/>
              </a:rPr>
              <a:t>REGIME TRANSITORIO </a:t>
            </a:r>
          </a:p>
          <a:p>
            <a:pPr algn="just">
              <a:lnSpc>
                <a:spcPct val="120000"/>
              </a:lnSpc>
            </a:pPr>
            <a:endParaRPr lang="it-IT" kern="1200" dirty="0" smtClean="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In </a:t>
            </a:r>
            <a:r>
              <a:rPr lang="it-IT" kern="1200" dirty="0">
                <a:solidFill>
                  <a:schemeClr val="tx1"/>
                </a:solidFill>
                <a:latin typeface="Arial"/>
                <a:ea typeface="Arial"/>
                <a:cs typeface="Arial"/>
              </a:rPr>
              <a:t>attesa dell’adozione </a:t>
            </a:r>
            <a:r>
              <a:rPr lang="it-IT" kern="1200" dirty="0" smtClean="0">
                <a:solidFill>
                  <a:schemeClr val="tx1"/>
                </a:solidFill>
                <a:latin typeface="Arial"/>
                <a:ea typeface="Arial"/>
                <a:cs typeface="Arial"/>
              </a:rPr>
              <a:t>del decreto del MIT, su proposta dell’ANAC, sul </a:t>
            </a:r>
            <a:r>
              <a:rPr lang="it-IT" kern="1200" dirty="0">
                <a:solidFill>
                  <a:schemeClr val="tx1"/>
                </a:solidFill>
                <a:latin typeface="Arial"/>
                <a:ea typeface="Arial"/>
                <a:cs typeface="Arial"/>
              </a:rPr>
              <a:t>sistema di qualificazione degli operatori economici, di cui all’art. 83, comma 2, del D.lgs. 50/2016, l’art. 216 (comma 14), prevede l’</a:t>
            </a:r>
            <a:r>
              <a:rPr lang="it-IT" kern="1200" dirty="0" err="1">
                <a:solidFill>
                  <a:schemeClr val="tx1"/>
                </a:solidFill>
                <a:latin typeface="Arial"/>
                <a:ea typeface="Arial"/>
                <a:cs typeface="Arial"/>
              </a:rPr>
              <a:t>ultravigenza</a:t>
            </a:r>
            <a:r>
              <a:rPr lang="it-IT" kern="1200" dirty="0">
                <a:solidFill>
                  <a:schemeClr val="tx1"/>
                </a:solidFill>
                <a:latin typeface="Arial"/>
                <a:ea typeface="Arial"/>
                <a:cs typeface="Arial"/>
              </a:rPr>
              <a:t> delle disposizioni di cui alla Parte II, titolo III, nonché degli allegati e le parti in esso richiamate – ossia degli artt. dal 60 al 96 -, del DPR 207/2010. </a:t>
            </a:r>
          </a:p>
          <a:p>
            <a:pPr lvl="0" algn="just"/>
            <a:endParaRPr lang="it-IT" dirty="0" smtClean="0">
              <a:latin typeface="Arial"/>
              <a:ea typeface="Times New Roman"/>
              <a:cs typeface="Times New Roman"/>
            </a:endParaRPr>
          </a:p>
          <a:p>
            <a:pPr marL="285750" lvl="0" indent="-285750" algn="just">
              <a:buFontTx/>
              <a:buChar char="-"/>
            </a:pPr>
            <a:r>
              <a:rPr lang="it-IT" dirty="0" smtClean="0">
                <a:latin typeface="Arial"/>
                <a:ea typeface="Times New Roman"/>
                <a:cs typeface="Times New Roman"/>
              </a:rPr>
              <a:t>Art. 92, comma 2, come modificato da art. 12, l. 80/2014:</a:t>
            </a:r>
          </a:p>
          <a:p>
            <a:pPr lvl="0" algn="just"/>
            <a:r>
              <a:rPr lang="it-IT" dirty="0" smtClean="0">
                <a:latin typeface="Arial"/>
                <a:ea typeface="Times New Roman"/>
                <a:cs typeface="Times New Roman"/>
              </a:rPr>
              <a:t>a)  40/10 come requisiti minimi di qualificazione;</a:t>
            </a:r>
          </a:p>
          <a:p>
            <a:pPr lvl="0" algn="just"/>
            <a:r>
              <a:rPr lang="it-IT" dirty="0" smtClean="0">
                <a:latin typeface="Arial"/>
                <a:ea typeface="Times New Roman"/>
                <a:cs typeface="Times New Roman"/>
              </a:rPr>
              <a:t>b) Possibilità  di modificare le quote di esecuzione previa autorizzazione della S.A. che verifica  compatibilità con i requisiti di qualificazione</a:t>
            </a:r>
          </a:p>
          <a:p>
            <a:pPr lvl="0" algn="just"/>
            <a:endParaRPr lang="it-IT" dirty="0">
              <a:latin typeface="Arial"/>
              <a:ea typeface="Times New Roman"/>
              <a:cs typeface="Times New Roman"/>
            </a:endParaRPr>
          </a:p>
          <a:p>
            <a:pPr lvl="0" algn="just"/>
            <a:r>
              <a:rPr lang="it-IT" dirty="0" smtClean="0">
                <a:latin typeface="Arial"/>
                <a:ea typeface="Times New Roman"/>
                <a:cs typeface="Times New Roman"/>
              </a:rPr>
              <a:t>(Decreto disciplina, </a:t>
            </a:r>
            <a:r>
              <a:rPr lang="it-IT" i="1" dirty="0" smtClean="0">
                <a:latin typeface="Arial"/>
                <a:ea typeface="Times New Roman"/>
                <a:cs typeface="Times New Roman"/>
              </a:rPr>
              <a:t>inter alia</a:t>
            </a:r>
            <a:r>
              <a:rPr lang="it-IT" dirty="0" smtClean="0">
                <a:latin typeface="Arial"/>
                <a:ea typeface="Times New Roman"/>
                <a:cs typeface="Times New Roman"/>
              </a:rPr>
              <a:t>, </a:t>
            </a:r>
            <a:r>
              <a:rPr lang="it-IT" b="1" dirty="0" smtClean="0">
                <a:latin typeface="Arial"/>
                <a:ea typeface="Times New Roman"/>
                <a:cs typeface="Times New Roman"/>
              </a:rPr>
              <a:t>per il settore dei lavori</a:t>
            </a:r>
            <a:r>
              <a:rPr lang="it-IT" dirty="0" smtClean="0">
                <a:latin typeface="Arial"/>
                <a:ea typeface="Times New Roman"/>
                <a:cs typeface="Times New Roman"/>
              </a:rPr>
              <a:t>, i requisiti e le capacità che devono essere posseduti dal concorrente)</a:t>
            </a:r>
            <a:endParaRPr lang="it-IT"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30</a:t>
            </a:fld>
            <a:endParaRPr lang="it-IT" dirty="0"/>
          </a:p>
        </p:txBody>
      </p:sp>
    </p:spTree>
    <p:extLst>
      <p:ext uri="{BB962C8B-B14F-4D97-AF65-F5344CB8AC3E}">
        <p14:creationId xmlns:p14="http://schemas.microsoft.com/office/powerpoint/2010/main" val="1598671368"/>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79512" y="1052736"/>
            <a:ext cx="8424936" cy="4896544"/>
          </a:xfrm>
        </p:spPr>
        <p:txBody>
          <a:bodyPr>
            <a:normAutofit/>
          </a:bodyPr>
          <a:lstStyle/>
          <a:p>
            <a:pPr marL="0" indent="0">
              <a:buNone/>
            </a:pPr>
            <a:r>
              <a:rPr lang="it-IT" sz="2000" b="1" dirty="0">
                <a:solidFill>
                  <a:srgbClr val="002060"/>
                </a:solidFill>
                <a:latin typeface="Arial" panose="020B0604020202020204" pitchFamily="34" charset="0"/>
                <a:cs typeface="Arial" panose="020B0604020202020204" pitchFamily="34" charset="0"/>
              </a:rPr>
              <a:t>MISURA DEI REQUISITI PER ATI, CONSORZI e RETI D’IMPRESA - ART. 83 COMMA </a:t>
            </a:r>
            <a:r>
              <a:rPr lang="it-IT" sz="2000" b="1" dirty="0" smtClean="0">
                <a:solidFill>
                  <a:srgbClr val="002060"/>
                </a:solidFill>
                <a:latin typeface="Arial" panose="020B0604020202020204" pitchFamily="34" charset="0"/>
                <a:cs typeface="Arial" panose="020B0604020202020204" pitchFamily="34" charset="0"/>
              </a:rPr>
              <a:t>2</a:t>
            </a:r>
            <a:endParaRPr lang="it-IT" sz="2000" b="1" dirty="0">
              <a:solidFill>
                <a:srgbClr val="002060"/>
              </a:solidFill>
              <a:latin typeface="Arial" panose="020B0604020202020204" pitchFamily="34" charset="0"/>
              <a:cs typeface="Arial" panose="020B0604020202020204" pitchFamily="34" charset="0"/>
            </a:endParaRPr>
          </a:p>
          <a:p>
            <a:pPr marL="0" indent="0">
              <a:buNone/>
            </a:pPr>
            <a:r>
              <a:rPr lang="it-IT" sz="2000" dirty="0">
                <a:latin typeface="Arial" panose="020B0604020202020204" pitchFamily="34" charset="0"/>
                <a:cs typeface="Arial" panose="020B0604020202020204" pitchFamily="34" charset="0"/>
              </a:rPr>
              <a:t>(bozza di consultazione </a:t>
            </a:r>
            <a:r>
              <a:rPr lang="it-IT" sz="2000" dirty="0" smtClean="0">
                <a:latin typeface="Arial" panose="020B0604020202020204" pitchFamily="34" charset="0"/>
                <a:cs typeface="Arial" panose="020B0604020202020204" pitchFamily="34" charset="0"/>
              </a:rPr>
              <a:t>linee guida ANAC </a:t>
            </a:r>
            <a:r>
              <a:rPr lang="it-IT" sz="2000" dirty="0">
                <a:latin typeface="Arial" panose="020B0604020202020204" pitchFamily="34" charset="0"/>
                <a:cs typeface="Arial" panose="020B0604020202020204" pitchFamily="34" charset="0"/>
              </a:rPr>
              <a:t>su qualificazione </a:t>
            </a:r>
            <a:r>
              <a:rPr lang="it-IT" sz="2000" dirty="0">
                <a:latin typeface="Arial" panose="020B0604020202020204" pitchFamily="34" charset="0"/>
                <a:cs typeface="Arial" panose="020B0604020202020204" pitchFamily="34" charset="0"/>
              </a:rPr>
              <a:t>o</a:t>
            </a:r>
            <a:r>
              <a:rPr lang="it-IT" sz="2000" dirty="0" smtClean="0">
                <a:latin typeface="Arial" panose="020B0604020202020204" pitchFamily="34" charset="0"/>
                <a:cs typeface="Arial" panose="020B0604020202020204" pitchFamily="34" charset="0"/>
              </a:rPr>
              <a:t>peratore </a:t>
            </a:r>
            <a:r>
              <a:rPr lang="it-IT" sz="2000" dirty="0">
                <a:latin typeface="Arial" panose="020B0604020202020204" pitchFamily="34" charset="0"/>
                <a:cs typeface="Arial" panose="020B0604020202020204" pitchFamily="34" charset="0"/>
              </a:rPr>
              <a:t>e</a:t>
            </a:r>
            <a:r>
              <a:rPr lang="it-IT" sz="2000" dirty="0" smtClean="0">
                <a:latin typeface="Arial" panose="020B0604020202020204" pitchFamily="34" charset="0"/>
                <a:cs typeface="Arial" panose="020B0604020202020204" pitchFamily="34" charset="0"/>
              </a:rPr>
              <a:t>conomico, ai fini della </a:t>
            </a:r>
            <a:r>
              <a:rPr lang="it-IT" sz="2000" dirty="0" smtClean="0">
                <a:latin typeface="Arial" panose="020B0604020202020204" pitchFamily="34" charset="0"/>
                <a:cs typeface="Arial" panose="020B0604020202020204" pitchFamily="34" charset="0"/>
              </a:rPr>
              <a:t>proposta </a:t>
            </a:r>
            <a:r>
              <a:rPr lang="it-IT" sz="2000" dirty="0">
                <a:latin typeface="Arial" panose="020B0604020202020204" pitchFamily="34" charset="0"/>
                <a:cs typeface="Arial" panose="020B0604020202020204" pitchFamily="34" charset="0"/>
              </a:rPr>
              <a:t>dell’ANAC al </a:t>
            </a:r>
            <a:r>
              <a:rPr lang="it-IT" sz="2000" dirty="0" smtClean="0">
                <a:latin typeface="Arial" panose="020B0604020202020204" pitchFamily="34" charset="0"/>
                <a:cs typeface="Arial" panose="020B0604020202020204" pitchFamily="34" charset="0"/>
              </a:rPr>
              <a:t>MIT, che dovrà adottare apposito decreto – ai sensi art. 83, co 2.)</a:t>
            </a:r>
            <a:endParaRPr lang="it-IT" sz="2000" b="1" dirty="0">
              <a:solidFill>
                <a:srgbClr val="002060"/>
              </a:solidFill>
              <a:latin typeface="Arial" panose="020B0604020202020204" pitchFamily="34" charset="0"/>
              <a:cs typeface="Arial" panose="020B0604020202020204" pitchFamily="34" charset="0"/>
            </a:endParaRPr>
          </a:p>
          <a:p>
            <a:pPr marL="0" indent="0">
              <a:buNone/>
            </a:pPr>
            <a:endParaRPr lang="it-IT" sz="1800" dirty="0">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Le </a:t>
            </a:r>
            <a:r>
              <a:rPr lang="it-IT" sz="1800" b="1" dirty="0">
                <a:latin typeface="Arial" panose="020B0604020202020204" pitchFamily="34" charset="0"/>
                <a:cs typeface="Arial" panose="020B0604020202020204" pitchFamily="34" charset="0"/>
              </a:rPr>
              <a:t>quote di partecipazione al raggruppamento </a:t>
            </a:r>
            <a:r>
              <a:rPr lang="it-IT" sz="1800" dirty="0">
                <a:latin typeface="Arial" panose="020B0604020202020204" pitchFamily="34" charset="0"/>
                <a:cs typeface="Arial" panose="020B0604020202020204" pitchFamily="34" charset="0"/>
              </a:rPr>
              <a:t>o consorzio, indicate in sede di offerta, possono essere </a:t>
            </a:r>
            <a:r>
              <a:rPr lang="it-IT" sz="1800" b="1" dirty="0">
                <a:latin typeface="Arial" panose="020B0604020202020204" pitchFamily="34" charset="0"/>
                <a:cs typeface="Arial" panose="020B0604020202020204" pitchFamily="34" charset="0"/>
              </a:rPr>
              <a:t>liberamente stabilite </a:t>
            </a:r>
            <a:r>
              <a:rPr lang="it-IT" sz="1800" dirty="0">
                <a:latin typeface="Arial" panose="020B0604020202020204" pitchFamily="34" charset="0"/>
                <a:cs typeface="Arial" panose="020B0604020202020204" pitchFamily="34" charset="0"/>
              </a:rPr>
              <a:t>entro i limiti consentiti dai requisiti di qualificazione posseduti dall'associato o dal consorziato </a:t>
            </a:r>
            <a:r>
              <a:rPr lang="it-IT" sz="1800" b="1" dirty="0">
                <a:latin typeface="Arial" panose="020B0604020202020204" pitchFamily="34" charset="0"/>
                <a:cs typeface="Arial" panose="020B0604020202020204" pitchFamily="34" charset="0"/>
              </a:rPr>
              <a:t>(non è </a:t>
            </a:r>
            <a:r>
              <a:rPr lang="it-IT" sz="1800" b="1" dirty="0" err="1">
                <a:latin typeface="Arial" panose="020B0604020202020204" pitchFamily="34" charset="0"/>
                <a:cs typeface="Arial" panose="020B0604020202020204" pitchFamily="34" charset="0"/>
              </a:rPr>
              <a:t>piu</a:t>
            </a:r>
            <a:r>
              <a:rPr lang="it-IT" sz="1800" b="1" dirty="0">
                <a:latin typeface="Arial" panose="020B0604020202020204" pitchFamily="34" charset="0"/>
                <a:cs typeface="Arial" panose="020B0604020202020204" pitchFamily="34" charset="0"/>
              </a:rPr>
              <a:t> presente il riferimento al 40/10</a:t>
            </a:r>
            <a:r>
              <a:rPr lang="it-IT" sz="1800" dirty="0" smtClean="0">
                <a:latin typeface="Arial" panose="020B0604020202020204" pitchFamily="34" charset="0"/>
                <a:cs typeface="Arial" panose="020B0604020202020204" pitchFamily="34" charset="0"/>
              </a:rPr>
              <a:t>)</a:t>
            </a:r>
            <a:endParaRPr lang="it-IT" sz="1800" dirty="0">
              <a:latin typeface="Arial" panose="020B0604020202020204" pitchFamily="34" charset="0"/>
              <a:cs typeface="Arial" panose="020B0604020202020204" pitchFamily="34" charset="0"/>
            </a:endParaRPr>
          </a:p>
          <a:p>
            <a:pPr marL="0" indent="0">
              <a:buNone/>
            </a:pPr>
            <a:endParaRPr lang="it-IT" sz="1900" dirty="0">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fatta salva </a:t>
            </a:r>
            <a:r>
              <a:rPr lang="it-IT" sz="1800" b="1" dirty="0">
                <a:latin typeface="Arial" panose="020B0604020202020204" pitchFamily="34" charset="0"/>
                <a:cs typeface="Arial" panose="020B0604020202020204" pitchFamily="34" charset="0"/>
              </a:rPr>
              <a:t>la facoltà di modifica delle stesse</a:t>
            </a:r>
            <a:r>
              <a:rPr lang="it-IT" sz="1800" dirty="0">
                <a:latin typeface="Arial" panose="020B0604020202020204" pitchFamily="34" charset="0"/>
                <a:cs typeface="Arial" panose="020B0604020202020204" pitchFamily="34" charset="0"/>
              </a:rPr>
              <a:t>, </a:t>
            </a:r>
            <a:r>
              <a:rPr lang="it-IT" sz="1800" b="1" dirty="0">
                <a:latin typeface="Arial" panose="020B0604020202020204" pitchFamily="34" charset="0"/>
                <a:cs typeface="Arial" panose="020B0604020202020204" pitchFamily="34" charset="0"/>
              </a:rPr>
              <a:t>previa autorizzazione della stazione appaltante</a:t>
            </a:r>
            <a:r>
              <a:rPr lang="it-IT" sz="1800" dirty="0">
                <a:latin typeface="Arial" panose="020B0604020202020204" pitchFamily="34" charset="0"/>
                <a:cs typeface="Arial" panose="020B0604020202020204" pitchFamily="34" charset="0"/>
              </a:rPr>
              <a:t> che ne verifica la compatibilità con i requisiti di qualificazione posseduti dalle imprese </a:t>
            </a:r>
            <a:r>
              <a:rPr lang="it-IT" sz="1800" dirty="0" smtClean="0">
                <a:latin typeface="Arial" panose="020B0604020202020204" pitchFamily="34" charset="0"/>
                <a:cs typeface="Arial" panose="020B0604020202020204" pitchFamily="34" charset="0"/>
              </a:rPr>
              <a:t>interessate</a:t>
            </a:r>
            <a:endParaRPr lang="it-IT" sz="1800" dirty="0">
              <a:latin typeface="Arial" panose="020B0604020202020204" pitchFamily="34" charset="0"/>
              <a:cs typeface="Arial" panose="020B060402020202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31</a:t>
            </a:fld>
            <a:endParaRPr lang="it-IT" dirty="0"/>
          </a:p>
        </p:txBody>
      </p:sp>
    </p:spTree>
    <p:extLst>
      <p:ext uri="{BB962C8B-B14F-4D97-AF65-F5344CB8AC3E}">
        <p14:creationId xmlns:p14="http://schemas.microsoft.com/office/powerpoint/2010/main" val="109046537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484784"/>
            <a:ext cx="8352804" cy="5078313"/>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Raggruppamenti Temporanei di Imprese : </a:t>
            </a:r>
          </a:p>
          <a:p>
            <a:pPr algn="just">
              <a:lnSpc>
                <a:spcPct val="120000"/>
              </a:lnSpc>
            </a:pPr>
            <a:r>
              <a:rPr lang="it-IT" kern="1200" dirty="0">
                <a:solidFill>
                  <a:schemeClr val="tx1"/>
                </a:solidFill>
                <a:latin typeface="Arial"/>
                <a:ea typeface="Arial"/>
                <a:cs typeface="Arial"/>
              </a:rPr>
              <a:t>In ragione della differente struttura del raggruppamento, il DPR 207/2010, all’art. 92, ha previsto una disciplina diversificata ai fini della qualificazione. </a:t>
            </a:r>
            <a:endParaRPr lang="it-IT" kern="1200" dirty="0" smtClean="0">
              <a:solidFill>
                <a:schemeClr val="tx1"/>
              </a:solidFill>
              <a:latin typeface="Arial"/>
              <a:ea typeface="Arial"/>
              <a:cs typeface="Arial"/>
            </a:endParaRPr>
          </a:p>
          <a:p>
            <a:pPr algn="just">
              <a:lnSpc>
                <a:spcPct val="120000"/>
              </a:lnSpc>
            </a:pPr>
            <a:endParaRPr lang="it-IT" kern="1200" dirty="0" smtClean="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Il </a:t>
            </a:r>
            <a:r>
              <a:rPr lang="it-IT" b="1" kern="1200" dirty="0">
                <a:solidFill>
                  <a:schemeClr val="tx1"/>
                </a:solidFill>
                <a:latin typeface="Arial"/>
                <a:ea typeface="Arial"/>
                <a:cs typeface="Arial"/>
              </a:rPr>
              <a:t>comma 2 </a:t>
            </a:r>
            <a:r>
              <a:rPr lang="it-IT" kern="1200" dirty="0">
                <a:solidFill>
                  <a:schemeClr val="tx1"/>
                </a:solidFill>
                <a:latin typeface="Arial"/>
                <a:ea typeface="Arial"/>
                <a:cs typeface="Arial"/>
              </a:rPr>
              <a:t>ha previsto, con riferimento ai </a:t>
            </a:r>
            <a:r>
              <a:rPr lang="it-IT" b="1" kern="1200" dirty="0">
                <a:solidFill>
                  <a:schemeClr val="tx1"/>
                </a:solidFill>
                <a:latin typeface="Arial"/>
                <a:ea typeface="Arial"/>
                <a:cs typeface="Arial"/>
              </a:rPr>
              <a:t>raggruppamenti temporanei di tipo orizzontale</a:t>
            </a:r>
            <a:r>
              <a:rPr lang="it-IT" kern="1200" dirty="0">
                <a:solidFill>
                  <a:schemeClr val="tx1"/>
                </a:solidFill>
                <a:latin typeface="Arial"/>
                <a:ea typeface="Arial"/>
                <a:cs typeface="Arial"/>
              </a:rPr>
              <a:t> che “i </a:t>
            </a:r>
            <a:r>
              <a:rPr lang="it-IT" i="1" kern="1200" dirty="0">
                <a:solidFill>
                  <a:schemeClr val="tx1"/>
                </a:solidFill>
                <a:latin typeface="Arial"/>
                <a:ea typeface="Arial"/>
                <a:cs typeface="Arial"/>
              </a:rPr>
              <a:t>requisiti di qualificazione economico-finanziari e tecnico-organizzativi richiesti nel bando di gara per l'impresa singola devono essere posseduti dalla mandataria o da un'impresa consorziata </a:t>
            </a:r>
            <a:r>
              <a:rPr lang="it-IT" b="1" i="1" kern="1200" dirty="0">
                <a:solidFill>
                  <a:schemeClr val="tx1"/>
                </a:solidFill>
                <a:latin typeface="Arial"/>
                <a:ea typeface="Arial"/>
                <a:cs typeface="Arial"/>
              </a:rPr>
              <a:t>nella misura minima del 40 per cento e la restante percentuale cumulativamente dalle mandanti o dalle altre imprese consorziate ciascuna nella misura minima del 10 per cento</a:t>
            </a:r>
            <a:r>
              <a:rPr lang="it-IT" kern="1200" dirty="0" smtClean="0">
                <a:solidFill>
                  <a:schemeClr val="tx1"/>
                </a:solidFill>
                <a:latin typeface="Arial"/>
                <a:ea typeface="Arial"/>
                <a:cs typeface="Arial"/>
              </a:rPr>
              <a:t>.</a:t>
            </a:r>
          </a:p>
          <a:p>
            <a:pPr algn="just">
              <a:lnSpc>
                <a:spcPct val="120000"/>
              </a:lnSpc>
            </a:pPr>
            <a:r>
              <a:rPr lang="it-IT" i="1" kern="1200" dirty="0">
                <a:solidFill>
                  <a:schemeClr val="tx1"/>
                </a:solidFill>
                <a:latin typeface="Arial"/>
                <a:ea typeface="Arial"/>
                <a:cs typeface="Arial"/>
              </a:rPr>
              <a:t>Nell'ambito dei propri requisiti posseduti, la mandataria in ogni caso assume, in sede di offerta, i </a:t>
            </a:r>
            <a:r>
              <a:rPr lang="it-IT" b="1" i="1" kern="1200" dirty="0">
                <a:solidFill>
                  <a:schemeClr val="tx1"/>
                </a:solidFill>
                <a:latin typeface="Arial"/>
                <a:ea typeface="Arial"/>
                <a:cs typeface="Arial"/>
              </a:rPr>
              <a:t>requisiti in misura percentuale superiore rispetto a ciascuna delle mandanti con riferimento alla specifica gara</a:t>
            </a:r>
            <a:r>
              <a:rPr lang="it-IT" i="1" kern="1200" dirty="0">
                <a:solidFill>
                  <a:schemeClr val="tx1"/>
                </a:solidFill>
                <a:latin typeface="Arial"/>
                <a:ea typeface="Arial"/>
                <a:cs typeface="Arial"/>
              </a:rPr>
              <a:t>. </a:t>
            </a:r>
          </a:p>
          <a:p>
            <a:pPr algn="just">
              <a:lnSpc>
                <a:spcPct val="120000"/>
              </a:lnSpc>
            </a:pPr>
            <a:endParaRPr lang="it-IT" i="1" kern="1200" dirty="0">
              <a:solidFill>
                <a:schemeClr val="tx1"/>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32</a:t>
            </a:fld>
            <a:endParaRPr lang="it-IT" dirty="0"/>
          </a:p>
        </p:txBody>
      </p:sp>
    </p:spTree>
    <p:extLst>
      <p:ext uri="{BB962C8B-B14F-4D97-AF65-F5344CB8AC3E}">
        <p14:creationId xmlns:p14="http://schemas.microsoft.com/office/powerpoint/2010/main" val="3444424018"/>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484784"/>
            <a:ext cx="8352804" cy="3083921"/>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Raggruppamenti Temporanei di Imprese : </a:t>
            </a:r>
          </a:p>
          <a:p>
            <a:pPr algn="just">
              <a:lnSpc>
                <a:spcPct val="120000"/>
              </a:lnSpc>
            </a:pPr>
            <a:endParaRPr lang="it-IT" kern="1200" dirty="0" smtClean="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Art. 92, comma 3, :</a:t>
            </a:r>
          </a:p>
          <a:p>
            <a:pPr algn="just">
              <a:lnSpc>
                <a:spcPct val="120000"/>
              </a:lnSpc>
            </a:pPr>
            <a:endParaRPr lang="it-IT" kern="1200" dirty="0" smtClean="0">
              <a:solidFill>
                <a:schemeClr val="tx1"/>
              </a:solidFill>
              <a:latin typeface="Arial"/>
              <a:ea typeface="Arial"/>
              <a:cs typeface="Arial"/>
            </a:endParaRPr>
          </a:p>
          <a:p>
            <a:pPr algn="just">
              <a:lnSpc>
                <a:spcPct val="120000"/>
              </a:lnSpc>
            </a:pPr>
            <a:r>
              <a:rPr lang="it-IT" i="1" kern="1200" dirty="0">
                <a:solidFill>
                  <a:schemeClr val="tx1"/>
                </a:solidFill>
                <a:latin typeface="Arial"/>
                <a:ea typeface="Arial"/>
                <a:cs typeface="Arial"/>
              </a:rPr>
              <a:t>Per i raggruppamenti temporanei di </a:t>
            </a:r>
            <a:r>
              <a:rPr lang="it-IT" b="1" i="1" kern="1200" dirty="0">
                <a:solidFill>
                  <a:schemeClr val="tx1"/>
                </a:solidFill>
                <a:latin typeface="Arial"/>
                <a:ea typeface="Arial"/>
                <a:cs typeface="Arial"/>
              </a:rPr>
              <a:t>tipo verticale</a:t>
            </a:r>
            <a:r>
              <a:rPr lang="it-IT" i="1" kern="1200" dirty="0">
                <a:solidFill>
                  <a:schemeClr val="tx1"/>
                </a:solidFill>
                <a:latin typeface="Arial"/>
                <a:ea typeface="Arial"/>
                <a:cs typeface="Arial"/>
              </a:rPr>
              <a:t>, invece, “i requisiti di qualificazione economico-finanziari e tecnico-organizzativi sono posseduti dalla mandataria nella categoria prevalente; nelle categorie scorporate ciascuna mandante possiede i requisiti previsti per l'importo dei lavori della categoria che intende assumere e nella misura indicata per l'impresa singola”. </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33</a:t>
            </a:fld>
            <a:endParaRPr lang="it-IT" dirty="0"/>
          </a:p>
        </p:txBody>
      </p:sp>
    </p:spTree>
    <p:extLst>
      <p:ext uri="{BB962C8B-B14F-4D97-AF65-F5344CB8AC3E}">
        <p14:creationId xmlns:p14="http://schemas.microsoft.com/office/powerpoint/2010/main" val="3816386719"/>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5729" y="1462789"/>
            <a:ext cx="8352804" cy="4081117"/>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Raggruppamenti Temporanei di Imprese : </a:t>
            </a:r>
          </a:p>
          <a:p>
            <a:pPr algn="just">
              <a:lnSpc>
                <a:spcPct val="120000"/>
              </a:lnSpc>
            </a:pPr>
            <a:endParaRPr lang="it-IT" b="1" kern="1200" dirty="0" smtClean="0">
              <a:solidFill>
                <a:srgbClr val="1F497D"/>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A </a:t>
            </a:r>
            <a:r>
              <a:rPr lang="it-IT" kern="1200" dirty="0">
                <a:solidFill>
                  <a:schemeClr val="tx1"/>
                </a:solidFill>
                <a:latin typeface="Arial"/>
                <a:ea typeface="Arial"/>
                <a:cs typeface="Arial"/>
              </a:rPr>
              <a:t>tale differente struttura del raggruppamento corrisponde anche una diverso regime di responsabilità nei confronti della stazione appaltante. </a:t>
            </a:r>
            <a:endParaRPr lang="it-IT" kern="1200" dirty="0" smtClean="0">
              <a:solidFill>
                <a:schemeClr val="tx1"/>
              </a:solidFill>
              <a:latin typeface="Arial"/>
              <a:ea typeface="Arial"/>
              <a:cs typeface="Arial"/>
            </a:endParaRPr>
          </a:p>
          <a:p>
            <a:pPr algn="just">
              <a:lnSpc>
                <a:spcPct val="120000"/>
              </a:lnSpc>
            </a:pPr>
            <a:endParaRPr lang="it-IT" kern="1200" dirty="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1) nel </a:t>
            </a:r>
            <a:r>
              <a:rPr lang="it-IT" kern="1200" dirty="0">
                <a:solidFill>
                  <a:schemeClr val="tx1"/>
                </a:solidFill>
                <a:latin typeface="Arial"/>
                <a:ea typeface="Arial"/>
                <a:cs typeface="Arial"/>
              </a:rPr>
              <a:t>caso di riunione di </a:t>
            </a:r>
            <a:r>
              <a:rPr lang="it-IT" b="1" kern="1200" dirty="0">
                <a:solidFill>
                  <a:schemeClr val="tx1"/>
                </a:solidFill>
                <a:latin typeface="Arial"/>
                <a:ea typeface="Arial"/>
                <a:cs typeface="Arial"/>
              </a:rPr>
              <a:t>tipo orizzontale</a:t>
            </a:r>
            <a:r>
              <a:rPr lang="it-IT" kern="1200" dirty="0">
                <a:solidFill>
                  <a:schemeClr val="tx1"/>
                </a:solidFill>
                <a:latin typeface="Arial"/>
                <a:ea typeface="Arial"/>
                <a:cs typeface="Arial"/>
              </a:rPr>
              <a:t>, </a:t>
            </a:r>
            <a:r>
              <a:rPr lang="it-IT" b="1" kern="1200" dirty="0">
                <a:solidFill>
                  <a:schemeClr val="tx1"/>
                </a:solidFill>
                <a:latin typeface="Arial"/>
                <a:ea typeface="Arial"/>
                <a:cs typeface="Arial"/>
              </a:rPr>
              <a:t>tutte le imprese riunite sono responsabili nei confronti dell’amministrazione </a:t>
            </a:r>
            <a:r>
              <a:rPr lang="it-IT" kern="1200" dirty="0">
                <a:solidFill>
                  <a:schemeClr val="tx1"/>
                </a:solidFill>
                <a:latin typeface="Arial"/>
                <a:ea typeface="Arial"/>
                <a:cs typeface="Arial"/>
              </a:rPr>
              <a:t>committente dell’intera prestazione, indipendentemente dalla distribuzione del lavoro tra i singoli componenti; </a:t>
            </a:r>
            <a:endParaRPr lang="it-IT" kern="1200" dirty="0" smtClean="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2) in </a:t>
            </a:r>
            <a:r>
              <a:rPr lang="it-IT" kern="1200" dirty="0">
                <a:solidFill>
                  <a:schemeClr val="tx1"/>
                </a:solidFill>
                <a:latin typeface="Arial"/>
                <a:ea typeface="Arial"/>
                <a:cs typeface="Arial"/>
              </a:rPr>
              <a:t>caso invece di </a:t>
            </a:r>
            <a:r>
              <a:rPr lang="it-IT" b="1" kern="1200" dirty="0" smtClean="0">
                <a:solidFill>
                  <a:schemeClr val="tx1"/>
                </a:solidFill>
                <a:latin typeface="Arial"/>
                <a:ea typeface="Arial"/>
                <a:cs typeface="Arial"/>
              </a:rPr>
              <a:t>riunione di tipo verticale</a:t>
            </a:r>
            <a:r>
              <a:rPr lang="it-IT" kern="1200" dirty="0">
                <a:solidFill>
                  <a:schemeClr val="tx1"/>
                </a:solidFill>
                <a:latin typeface="Arial"/>
                <a:ea typeface="Arial"/>
                <a:cs typeface="Arial"/>
              </a:rPr>
              <a:t>, la responsabilità delle mandanti è limitata all’esecuzione delle prestazioni di rispettiva competenza, ferma restando una responsabilità solidale della mandataria</a:t>
            </a:r>
            <a:r>
              <a:rPr lang="it-IT" b="1" kern="1200" dirty="0">
                <a:solidFill>
                  <a:schemeClr val="tx1"/>
                </a:solidFill>
                <a:latin typeface="Arial"/>
                <a:ea typeface="Arial"/>
                <a:cs typeface="Arial"/>
              </a:rPr>
              <a:t>. </a:t>
            </a:r>
            <a:endParaRPr lang="it-IT" b="1" kern="1200" dirty="0" smtClean="0">
              <a:solidFill>
                <a:schemeClr val="tx1"/>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34</a:t>
            </a:fld>
            <a:endParaRPr lang="it-IT" dirty="0"/>
          </a:p>
        </p:txBody>
      </p:sp>
    </p:spTree>
    <p:extLst>
      <p:ext uri="{BB962C8B-B14F-4D97-AF65-F5344CB8AC3E}">
        <p14:creationId xmlns:p14="http://schemas.microsoft.com/office/powerpoint/2010/main" val="3558313454"/>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5729" y="1462789"/>
            <a:ext cx="8352804" cy="2751522"/>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Raggruppamenti Temporanei di Imprese : </a:t>
            </a:r>
          </a:p>
          <a:p>
            <a:pPr algn="just">
              <a:lnSpc>
                <a:spcPct val="120000"/>
              </a:lnSpc>
            </a:pPr>
            <a:endParaRPr lang="it-IT" b="1" dirty="0" smtClean="0"/>
          </a:p>
          <a:p>
            <a:pPr algn="just">
              <a:lnSpc>
                <a:spcPct val="120000"/>
              </a:lnSpc>
            </a:pPr>
            <a:endParaRPr lang="it-IT" b="1" dirty="0"/>
          </a:p>
          <a:p>
            <a:pPr algn="just">
              <a:lnSpc>
                <a:spcPct val="120000"/>
              </a:lnSpc>
            </a:pPr>
            <a:r>
              <a:rPr lang="it-IT" b="1" kern="1200" dirty="0" smtClean="0">
                <a:solidFill>
                  <a:schemeClr val="tx1"/>
                </a:solidFill>
                <a:latin typeface="Arial"/>
                <a:ea typeface="Arial"/>
                <a:cs typeface="Arial"/>
              </a:rPr>
              <a:t>Non </a:t>
            </a:r>
            <a:r>
              <a:rPr lang="it-IT" b="1" kern="1200" dirty="0">
                <a:solidFill>
                  <a:schemeClr val="tx1"/>
                </a:solidFill>
                <a:latin typeface="Arial"/>
                <a:ea typeface="Arial"/>
                <a:cs typeface="Arial"/>
              </a:rPr>
              <a:t>risulta applicabile alle ATI verticali il disposto dell’art. 92, comma 2</a:t>
            </a:r>
            <a:r>
              <a:rPr lang="it-IT" kern="1200" dirty="0">
                <a:solidFill>
                  <a:schemeClr val="tx1"/>
                </a:solidFill>
                <a:latin typeface="Arial"/>
                <a:ea typeface="Arial"/>
                <a:cs typeface="Arial"/>
              </a:rPr>
              <a:t>, previsto esclusivamente per le riunioni di tipo orizzontale, che richieda che la mandataria assuma i requisiti in misura percentuale superiore rispetto a ciascuna delle mandanti.  </a:t>
            </a:r>
          </a:p>
          <a:p>
            <a:pPr algn="just">
              <a:lnSpc>
                <a:spcPct val="120000"/>
              </a:lnSpc>
            </a:pPr>
            <a:endParaRPr lang="it-IT" b="1" kern="1200" dirty="0" smtClean="0">
              <a:solidFill>
                <a:srgbClr val="1F497D"/>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35</a:t>
            </a:fld>
            <a:endParaRPr lang="it-IT" dirty="0"/>
          </a:p>
        </p:txBody>
      </p:sp>
    </p:spTree>
    <p:extLst>
      <p:ext uri="{BB962C8B-B14F-4D97-AF65-F5344CB8AC3E}">
        <p14:creationId xmlns:p14="http://schemas.microsoft.com/office/powerpoint/2010/main" val="781472067"/>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79512" y="1196752"/>
            <a:ext cx="8612021" cy="5040560"/>
          </a:xfrm>
        </p:spPr>
        <p:txBody>
          <a:bodyPr>
            <a:normAutofit lnSpcReduction="10000"/>
          </a:bodyPr>
          <a:lstStyle/>
          <a:p>
            <a:pPr marL="0" indent="0">
              <a:buNone/>
            </a:pPr>
            <a:endParaRPr lang="it-IT" sz="2000" b="1" dirty="0" smtClean="0">
              <a:solidFill>
                <a:srgbClr val="002060"/>
              </a:solidFill>
              <a:latin typeface="Arial"/>
            </a:endParaRPr>
          </a:p>
          <a:p>
            <a:pPr marL="0" indent="0">
              <a:buNone/>
            </a:pPr>
            <a:r>
              <a:rPr lang="it-IT" sz="2000" b="1" dirty="0" smtClean="0">
                <a:solidFill>
                  <a:srgbClr val="002060"/>
                </a:solidFill>
                <a:latin typeface="Arial"/>
              </a:rPr>
              <a:t>MODIFICHE </a:t>
            </a:r>
            <a:r>
              <a:rPr lang="it-IT" sz="2000" b="1" dirty="0">
                <a:solidFill>
                  <a:srgbClr val="002060"/>
                </a:solidFill>
                <a:latin typeface="Arial"/>
              </a:rPr>
              <a:t>SOGGETTIVE  del CONSORZIO STABILE in fase di ESECUZIONE e in - ART. 48</a:t>
            </a:r>
          </a:p>
          <a:p>
            <a:pPr marL="0" indent="0">
              <a:buNone/>
            </a:pPr>
            <a:endParaRPr lang="it-IT" b="1" dirty="0">
              <a:solidFill>
                <a:srgbClr val="002060"/>
              </a:solidFill>
              <a:latin typeface="Arial"/>
            </a:endParaRPr>
          </a:p>
          <a:p>
            <a:r>
              <a:rPr lang="it-IT" sz="1800" dirty="0">
                <a:latin typeface="Arial" panose="020B0604020202020204" pitchFamily="34" charset="0"/>
                <a:cs typeface="Arial" panose="020B0604020202020204" pitchFamily="34" charset="0"/>
              </a:rPr>
              <a:t>Viene consentito ai </a:t>
            </a:r>
            <a:r>
              <a:rPr lang="it-IT" sz="1800" b="1" dirty="0">
                <a:latin typeface="Arial" panose="020B0604020202020204" pitchFamily="34" charset="0"/>
                <a:cs typeface="Arial" panose="020B0604020202020204" pitchFamily="34" charset="0"/>
              </a:rPr>
              <a:t>consorzi stabili </a:t>
            </a:r>
            <a:r>
              <a:rPr lang="it-IT" sz="1800" dirty="0">
                <a:latin typeface="Arial" panose="020B0604020202020204" pitchFamily="34" charset="0"/>
                <a:cs typeface="Arial" panose="020B0604020202020204" pitchFamily="34" charset="0"/>
              </a:rPr>
              <a:t>(oltreché ai consorzi di cooperative)</a:t>
            </a:r>
            <a:r>
              <a:rPr lang="it-IT" sz="1800" b="1"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rPr>
              <a:t>di affidare </a:t>
            </a:r>
            <a:r>
              <a:rPr lang="it-IT" sz="1800" b="1" dirty="0">
                <a:latin typeface="Arial" panose="020B0604020202020204" pitchFamily="34" charset="0"/>
                <a:cs typeface="Arial" panose="020B0604020202020204" pitchFamily="34" charset="0"/>
              </a:rPr>
              <a:t>l’esecuzione</a:t>
            </a:r>
            <a:r>
              <a:rPr lang="it-IT" sz="1800" dirty="0">
                <a:latin typeface="Arial" panose="020B0604020202020204" pitchFamily="34" charset="0"/>
                <a:cs typeface="Arial" panose="020B0604020202020204" pitchFamily="34" charset="0"/>
              </a:rPr>
              <a:t> dei lavori ad un’</a:t>
            </a:r>
            <a:r>
              <a:rPr lang="it-IT" sz="1800" b="1" dirty="0">
                <a:latin typeface="Arial" panose="020B0604020202020204" pitchFamily="34" charset="0"/>
                <a:cs typeface="Arial" panose="020B0604020202020204" pitchFamily="34" charset="0"/>
              </a:rPr>
              <a:t>impresa consorziata diversa da quella indicata in sede di gara </a:t>
            </a:r>
            <a:r>
              <a:rPr lang="it-IT" sz="1800" dirty="0">
                <a:latin typeface="Arial" panose="020B0604020202020204" pitchFamily="34" charset="0"/>
                <a:cs typeface="Arial" panose="020B0604020202020204" pitchFamily="34" charset="0"/>
              </a:rPr>
              <a:t>(nuovo comma 7-bis dell’art. 48 del Codice). </a:t>
            </a:r>
          </a:p>
          <a:p>
            <a:pPr marL="320040" lvl="1" indent="0" algn="ctr">
              <a:buNone/>
            </a:pPr>
            <a:endParaRPr lang="it-IT" sz="1800" dirty="0">
              <a:latin typeface="Arial" panose="020B0604020202020204" pitchFamily="34" charset="0"/>
              <a:cs typeface="Arial" panose="020B0604020202020204" pitchFamily="34" charset="0"/>
            </a:endParaRPr>
          </a:p>
          <a:p>
            <a:pPr marL="320040" lvl="1" indent="0" algn="ctr">
              <a:buNone/>
            </a:pPr>
            <a:r>
              <a:rPr lang="it-IT" sz="1800" dirty="0">
                <a:latin typeface="Arial" panose="020B0604020202020204" pitchFamily="34" charset="0"/>
                <a:cs typeface="Arial" panose="020B0604020202020204" pitchFamily="34" charset="0"/>
              </a:rPr>
              <a:t>Tale possibilità sussiste </a:t>
            </a:r>
            <a:r>
              <a:rPr lang="it-IT" sz="1800" b="1" dirty="0">
                <a:latin typeface="Arial" panose="020B0604020202020204" pitchFamily="34" charset="0"/>
                <a:cs typeface="Arial" panose="020B0604020202020204" pitchFamily="34" charset="0"/>
              </a:rPr>
              <a:t>qualora</a:t>
            </a:r>
            <a:r>
              <a:rPr lang="it-IT" sz="1800" dirty="0">
                <a:latin typeface="Arial" panose="020B0604020202020204" pitchFamily="34" charset="0"/>
                <a:cs typeface="Arial" panose="020B0604020202020204" pitchFamily="34" charset="0"/>
              </a:rPr>
              <a:t> la modifica: </a:t>
            </a:r>
          </a:p>
          <a:p>
            <a:pPr marL="320040" lvl="1" indent="0" algn="ctr">
              <a:buNone/>
            </a:pPr>
            <a:endParaRPr lang="it-IT" sz="1800" dirty="0">
              <a:latin typeface="Arial" panose="020B0604020202020204" pitchFamily="34" charset="0"/>
              <a:cs typeface="Arial" panose="020B0604020202020204" pitchFamily="34" charset="0"/>
            </a:endParaRPr>
          </a:p>
          <a:p>
            <a:pPr lvl="2">
              <a:buFont typeface="Wingdings" panose="05000000000000000000" pitchFamily="2" charset="2"/>
              <a:buChar char="ü"/>
            </a:pPr>
            <a:r>
              <a:rPr lang="it-IT" sz="1800" dirty="0">
                <a:latin typeface="Arial" panose="020B0604020202020204" pitchFamily="34" charset="0"/>
                <a:cs typeface="Arial" panose="020B0604020202020204" pitchFamily="34" charset="0"/>
              </a:rPr>
              <a:t>-sia </a:t>
            </a:r>
            <a:r>
              <a:rPr lang="it-IT" sz="1800" b="1" dirty="0">
                <a:latin typeface="Arial" panose="020B0604020202020204" pitchFamily="34" charset="0"/>
                <a:cs typeface="Arial" panose="020B0604020202020204" pitchFamily="34" charset="0"/>
              </a:rPr>
              <a:t>giustificata</a:t>
            </a:r>
            <a:r>
              <a:rPr lang="it-IT" sz="1800" dirty="0">
                <a:latin typeface="Arial" panose="020B0604020202020204" pitchFamily="34" charset="0"/>
                <a:cs typeface="Arial" panose="020B0604020202020204" pitchFamily="34" charset="0"/>
              </a:rPr>
              <a:t> dalle ragioni indicate ai successivi </a:t>
            </a:r>
            <a:r>
              <a:rPr lang="it-IT" sz="1800" b="1" dirty="0">
                <a:latin typeface="Arial" panose="020B0604020202020204" pitchFamily="34" charset="0"/>
                <a:cs typeface="Arial" panose="020B0604020202020204" pitchFamily="34" charset="0"/>
              </a:rPr>
              <a:t>commi 17, 18 e 19 </a:t>
            </a:r>
            <a:r>
              <a:rPr lang="it-IT" sz="1800" dirty="0">
                <a:latin typeface="Arial" panose="020B0604020202020204" pitchFamily="34" charset="0"/>
                <a:cs typeface="Arial" panose="020B0604020202020204" pitchFamily="34" charset="0"/>
              </a:rPr>
              <a:t>;</a:t>
            </a:r>
          </a:p>
          <a:p>
            <a:pPr marL="640080" lvl="2" indent="0" algn="ctr">
              <a:buNone/>
            </a:pPr>
            <a:r>
              <a:rPr lang="it-IT" sz="1800" b="1" dirty="0">
                <a:latin typeface="Arial" panose="020B0604020202020204" pitchFamily="34" charset="0"/>
                <a:cs typeface="Arial" panose="020B0604020202020204" pitchFamily="34" charset="0"/>
              </a:rPr>
              <a:t>oppure</a:t>
            </a:r>
          </a:p>
          <a:p>
            <a:pPr lvl="2">
              <a:buFont typeface="Wingdings" panose="05000000000000000000" pitchFamily="2" charset="2"/>
              <a:buChar char="ü"/>
            </a:pPr>
            <a:r>
              <a:rPr lang="it-IT" sz="1800" dirty="0">
                <a:latin typeface="Arial" panose="020B0604020202020204" pitchFamily="34" charset="0"/>
                <a:cs typeface="Arial" panose="020B0604020202020204" pitchFamily="34" charset="0"/>
              </a:rPr>
              <a:t>dipenda da </a:t>
            </a:r>
            <a:r>
              <a:rPr lang="it-IT" sz="1800" b="1" dirty="0">
                <a:latin typeface="Arial" panose="020B0604020202020204" pitchFamily="34" charset="0"/>
                <a:cs typeface="Arial" panose="020B0604020202020204" pitchFamily="34" charset="0"/>
              </a:rPr>
              <a:t>fatti o atti sopravvenuti</a:t>
            </a:r>
          </a:p>
          <a:p>
            <a:pPr marL="640080" lvl="2" indent="0" algn="ctr">
              <a:buNone/>
            </a:pPr>
            <a:r>
              <a:rPr lang="it-IT" sz="1800" b="1" dirty="0">
                <a:latin typeface="Arial" panose="020B0604020202020204" pitchFamily="34" charset="0"/>
                <a:cs typeface="Arial" panose="020B0604020202020204" pitchFamily="34" charset="0"/>
              </a:rPr>
              <a:t>e</a:t>
            </a:r>
            <a:endParaRPr lang="it-IT" sz="1800" dirty="0">
              <a:latin typeface="Arial" panose="020B0604020202020204" pitchFamily="34" charset="0"/>
              <a:cs typeface="Arial" panose="020B0604020202020204" pitchFamily="34" charset="0"/>
            </a:endParaRPr>
          </a:p>
          <a:p>
            <a:pPr lvl="2">
              <a:buFont typeface="Wingdings" panose="05000000000000000000" pitchFamily="2" charset="2"/>
              <a:buChar char="ü"/>
            </a:pPr>
            <a:r>
              <a:rPr lang="it-IT" sz="1800" dirty="0">
                <a:latin typeface="Arial" panose="020B0604020202020204" pitchFamily="34" charset="0"/>
                <a:cs typeface="Arial" panose="020B0604020202020204" pitchFamily="34" charset="0"/>
              </a:rPr>
              <a:t> </a:t>
            </a:r>
            <a:r>
              <a:rPr lang="it-IT" sz="1800" b="1" dirty="0">
                <a:latin typeface="Arial" panose="020B0604020202020204" pitchFamily="34" charset="0"/>
                <a:cs typeface="Arial" panose="020B0604020202020204" pitchFamily="34" charset="0"/>
              </a:rPr>
              <a:t>non </a:t>
            </a:r>
            <a:r>
              <a:rPr lang="it-IT" sz="1800" dirty="0">
                <a:latin typeface="Arial" panose="020B0604020202020204" pitchFamily="34" charset="0"/>
                <a:cs typeface="Arial" panose="020B0604020202020204" pitchFamily="34" charset="0"/>
              </a:rPr>
              <a:t>sia finalizzata all’</a:t>
            </a:r>
            <a:r>
              <a:rPr lang="it-IT" sz="1800" b="1" dirty="0">
                <a:latin typeface="Arial" panose="020B0604020202020204" pitchFamily="34" charset="0"/>
                <a:cs typeface="Arial" panose="020B0604020202020204" pitchFamily="34" charset="0"/>
              </a:rPr>
              <a:t>elusione della mancanza di un requisito </a:t>
            </a:r>
            <a:r>
              <a:rPr lang="it-IT" sz="1800" dirty="0">
                <a:latin typeface="Arial" panose="020B0604020202020204" pitchFamily="34" charset="0"/>
                <a:cs typeface="Arial" panose="020B0604020202020204" pitchFamily="34" charset="0"/>
              </a:rPr>
              <a:t>per la partecipazione alla gara in capo all’impresa consorziata</a:t>
            </a:r>
            <a:r>
              <a:rPr lang="it-IT" sz="1400" dirty="0">
                <a:latin typeface="Arial" panose="020B0604020202020204" pitchFamily="34" charset="0"/>
                <a:cs typeface="Arial" panose="020B0604020202020204" pitchFamily="34" charset="0"/>
              </a:rPr>
              <a:t>.</a:t>
            </a:r>
          </a:p>
          <a:p>
            <a:pPr marL="0" indent="0">
              <a:buNone/>
            </a:pPr>
            <a:endParaRPr lang="it-IT" sz="1800" dirty="0">
              <a:latin typeface="Arial" panose="020B0604020202020204" pitchFamily="34" charset="0"/>
              <a:cs typeface="Arial" panose="020B0604020202020204" pitchFamily="34" charset="0"/>
            </a:endParaRPr>
          </a:p>
          <a:p>
            <a:pPr marL="0" indent="0">
              <a:buNone/>
            </a:pPr>
            <a:endParaRPr lang="it-IT" b="1" dirty="0">
              <a:solidFill>
                <a:srgbClr val="002060"/>
              </a:solidFill>
              <a:latin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36</a:t>
            </a:fld>
            <a:endParaRPr lang="it-IT" dirty="0"/>
          </a:p>
        </p:txBody>
      </p:sp>
    </p:spTree>
    <p:extLst>
      <p:ext uri="{BB962C8B-B14F-4D97-AF65-F5344CB8AC3E}">
        <p14:creationId xmlns:p14="http://schemas.microsoft.com/office/powerpoint/2010/main" val="4204603116"/>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251520" y="908720"/>
            <a:ext cx="9036496" cy="5777333"/>
          </a:xfrm>
        </p:spPr>
        <p:txBody>
          <a:bodyPr>
            <a:normAutofit fontScale="85000" lnSpcReduction="20000"/>
          </a:bodyPr>
          <a:lstStyle/>
          <a:p>
            <a:pPr marL="0" lvl="0" indent="0">
              <a:buClr>
                <a:srgbClr val="AD0101"/>
              </a:buClr>
              <a:buNone/>
            </a:pPr>
            <a:endParaRPr lang="it-IT" sz="2000" b="1" dirty="0">
              <a:solidFill>
                <a:srgbClr val="002060"/>
              </a:solidFill>
              <a:latin typeface="Arial"/>
            </a:endParaRPr>
          </a:p>
          <a:p>
            <a:pPr marL="0" lvl="0" indent="0">
              <a:buClr>
                <a:srgbClr val="AD0101"/>
              </a:buClr>
              <a:buNone/>
            </a:pPr>
            <a:r>
              <a:rPr lang="it-IT" sz="2200" b="1" dirty="0">
                <a:solidFill>
                  <a:srgbClr val="002060"/>
                </a:solidFill>
                <a:latin typeface="Arial"/>
              </a:rPr>
              <a:t>MODIFICHE SOGGETTIVE  ATI in fase di ESECUZIONE ART 48 – COMMI 17, 18 e 19 </a:t>
            </a:r>
            <a:r>
              <a:rPr lang="it-IT" sz="2200" b="1" dirty="0" smtClean="0">
                <a:solidFill>
                  <a:srgbClr val="002060"/>
                </a:solidFill>
                <a:latin typeface="Arial"/>
              </a:rPr>
              <a:t>– mandanti o mandatario</a:t>
            </a:r>
          </a:p>
          <a:p>
            <a:pPr marL="0" lvl="0" indent="0">
              <a:buClr>
                <a:srgbClr val="AD0101"/>
              </a:buClr>
              <a:buNone/>
            </a:pPr>
            <a:endParaRPr lang="it-IT" sz="2200" dirty="0">
              <a:latin typeface="Arial" panose="020B0604020202020204" pitchFamily="34" charset="0"/>
              <a:cs typeface="Arial" panose="020B0604020202020204" pitchFamily="34" charset="0"/>
            </a:endParaRPr>
          </a:p>
          <a:p>
            <a:r>
              <a:rPr lang="it-IT" sz="2100" b="1" dirty="0">
                <a:latin typeface="Arial" panose="020B0604020202020204" pitchFamily="34" charset="0"/>
                <a:cs typeface="Arial" panose="020B0604020202020204" pitchFamily="34" charset="0"/>
              </a:rPr>
              <a:t>fallimento</a:t>
            </a:r>
            <a:r>
              <a:rPr lang="it-IT" sz="2100" dirty="0">
                <a:latin typeface="Arial" panose="020B0604020202020204" pitchFamily="34" charset="0"/>
                <a:cs typeface="Arial" panose="020B0604020202020204" pitchFamily="34" charset="0"/>
              </a:rPr>
              <a:t>, ed </a:t>
            </a:r>
            <a:r>
              <a:rPr lang="it-IT" sz="2100" b="1" dirty="0">
                <a:latin typeface="Arial" panose="020B0604020202020204" pitchFamily="34" charset="0"/>
                <a:cs typeface="Arial" panose="020B0604020202020204" pitchFamily="34" charset="0"/>
              </a:rPr>
              <a:t>altre situazioni liquidatorie (concordato preventivo o altra procedure d’insolvenza)</a:t>
            </a:r>
          </a:p>
          <a:p>
            <a:pPr marL="0" indent="0" algn="ctr">
              <a:buNone/>
            </a:pPr>
            <a:r>
              <a:rPr lang="it-IT" sz="2100" dirty="0">
                <a:latin typeface="Arial" panose="020B0604020202020204" pitchFamily="34" charset="0"/>
                <a:cs typeface="Arial" panose="020B0604020202020204" pitchFamily="34" charset="0"/>
              </a:rPr>
              <a:t>Ovvero</a:t>
            </a:r>
          </a:p>
          <a:p>
            <a:pPr marL="0" indent="0" algn="ctr">
              <a:buNone/>
            </a:pPr>
            <a:endParaRPr lang="it-IT" sz="2100" dirty="0">
              <a:latin typeface="Arial" panose="020B0604020202020204" pitchFamily="34" charset="0"/>
              <a:cs typeface="Arial" panose="020B0604020202020204" pitchFamily="34" charset="0"/>
            </a:endParaRPr>
          </a:p>
          <a:p>
            <a:r>
              <a:rPr lang="it-IT" sz="2100" dirty="0">
                <a:latin typeface="Arial" panose="020B0604020202020204" pitchFamily="34" charset="0"/>
                <a:cs typeface="Arial" panose="020B0604020202020204" pitchFamily="34" charset="0"/>
              </a:rPr>
              <a:t>in caso di </a:t>
            </a:r>
            <a:r>
              <a:rPr lang="it-IT" sz="2100" b="1" dirty="0">
                <a:latin typeface="Arial" panose="020B0604020202020204" pitchFamily="34" charset="0"/>
                <a:cs typeface="Arial" panose="020B0604020202020204" pitchFamily="34" charset="0"/>
              </a:rPr>
              <a:t>morte, interdizione, inabilitazione o fallimento</a:t>
            </a:r>
            <a:r>
              <a:rPr lang="it-IT" sz="2100" dirty="0">
                <a:latin typeface="Arial" panose="020B0604020202020204" pitchFamily="34" charset="0"/>
                <a:cs typeface="Arial" panose="020B0604020202020204" pitchFamily="34" charset="0"/>
              </a:rPr>
              <a:t> del medesimo</a:t>
            </a:r>
          </a:p>
          <a:p>
            <a:pPr marL="0" indent="0">
              <a:buNone/>
            </a:pPr>
            <a:r>
              <a:rPr lang="it-IT" sz="2100" dirty="0">
                <a:latin typeface="Arial" panose="020B0604020202020204" pitchFamily="34" charset="0"/>
                <a:cs typeface="Arial" panose="020B0604020202020204" pitchFamily="34" charset="0"/>
              </a:rPr>
              <a:t> (qualora si tratti di imprenditore individuale) </a:t>
            </a:r>
          </a:p>
          <a:p>
            <a:pPr marL="0" indent="0">
              <a:buNone/>
            </a:pPr>
            <a:endParaRPr lang="it-IT" sz="2100" dirty="0">
              <a:latin typeface="Arial" panose="020B0604020202020204" pitchFamily="34" charset="0"/>
              <a:cs typeface="Arial" panose="020B0604020202020204" pitchFamily="34" charset="0"/>
            </a:endParaRPr>
          </a:p>
          <a:p>
            <a:pPr marL="0" indent="0" algn="ctr">
              <a:buNone/>
            </a:pPr>
            <a:r>
              <a:rPr lang="it-IT" sz="2100" dirty="0">
                <a:latin typeface="Arial" panose="020B0604020202020204" pitchFamily="34" charset="0"/>
                <a:cs typeface="Arial" panose="020B0604020202020204" pitchFamily="34" charset="0"/>
              </a:rPr>
              <a:t> ovvero </a:t>
            </a:r>
          </a:p>
          <a:p>
            <a:r>
              <a:rPr lang="it-IT" sz="2100" dirty="0">
                <a:highlight>
                  <a:srgbClr val="FFFF00"/>
                </a:highlight>
                <a:latin typeface="Arial" panose="020B0604020202020204" pitchFamily="34" charset="0"/>
                <a:cs typeface="Arial" panose="020B0604020202020204" pitchFamily="34" charset="0"/>
              </a:rPr>
              <a:t>in caso di </a:t>
            </a:r>
            <a:r>
              <a:rPr lang="it-IT" sz="2100" b="1" dirty="0">
                <a:highlight>
                  <a:srgbClr val="FFFF00"/>
                </a:highlight>
                <a:latin typeface="Arial" panose="020B0604020202020204" pitchFamily="34" charset="0"/>
                <a:cs typeface="Arial" panose="020B0604020202020204" pitchFamily="34" charset="0"/>
              </a:rPr>
              <a:t>perdita, in corso di esecuzione, dei requisiti generali</a:t>
            </a:r>
            <a:r>
              <a:rPr lang="it-IT" sz="2100" dirty="0">
                <a:highlight>
                  <a:srgbClr val="FFFF00"/>
                </a:highlight>
                <a:latin typeface="Arial" panose="020B0604020202020204" pitchFamily="34" charset="0"/>
                <a:cs typeface="Arial" panose="020B0604020202020204" pitchFamily="34" charset="0"/>
              </a:rPr>
              <a:t> (art. 80) </a:t>
            </a:r>
          </a:p>
          <a:p>
            <a:pPr marL="0" indent="0" algn="ctr">
              <a:buNone/>
            </a:pPr>
            <a:endParaRPr lang="it-IT" sz="2100" dirty="0">
              <a:latin typeface="Arial" panose="020B0604020202020204" pitchFamily="34" charset="0"/>
              <a:cs typeface="Arial" panose="020B0604020202020204" pitchFamily="34" charset="0"/>
            </a:endParaRPr>
          </a:p>
          <a:p>
            <a:pPr marL="0" indent="0" algn="ctr">
              <a:buNone/>
            </a:pPr>
            <a:r>
              <a:rPr lang="it-IT" sz="2100" dirty="0">
                <a:latin typeface="Arial" panose="020B0604020202020204" pitchFamily="34" charset="0"/>
                <a:cs typeface="Arial" panose="020B0604020202020204" pitchFamily="34" charset="0"/>
              </a:rPr>
              <a:t>ovvero</a:t>
            </a:r>
          </a:p>
          <a:p>
            <a:r>
              <a:rPr lang="it-IT" sz="2100" dirty="0">
                <a:latin typeface="Arial" panose="020B0604020202020204" pitchFamily="34" charset="0"/>
                <a:cs typeface="Arial" panose="020B0604020202020204" pitchFamily="34" charset="0"/>
              </a:rPr>
              <a:t> nei casi previsti dalla normativa antimafia,</a:t>
            </a:r>
          </a:p>
          <a:p>
            <a:pPr marL="0" indent="0" algn="ctr">
              <a:buNone/>
            </a:pPr>
            <a:r>
              <a:rPr lang="it-IT" sz="2100" dirty="0">
                <a:latin typeface="Arial" panose="020B0604020202020204" pitchFamily="34" charset="0"/>
                <a:cs typeface="Arial" panose="020B0604020202020204" pitchFamily="34" charset="0"/>
              </a:rPr>
              <a:t>ovvero</a:t>
            </a:r>
          </a:p>
          <a:p>
            <a:pPr lvl="0">
              <a:buClr>
                <a:srgbClr val="AD0101"/>
              </a:buClr>
            </a:pPr>
            <a:r>
              <a:rPr lang="it-IT" sz="2100" b="1" dirty="0">
                <a:solidFill>
                  <a:srgbClr val="303030"/>
                </a:solidFill>
                <a:highlight>
                  <a:srgbClr val="FFFF00"/>
                </a:highlight>
                <a:latin typeface="Arial" panose="020B0604020202020204" pitchFamily="34" charset="0"/>
                <a:cs typeface="Arial" panose="020B0604020202020204" pitchFamily="34" charset="0"/>
              </a:rPr>
              <a:t>recesso</a:t>
            </a:r>
            <a:r>
              <a:rPr lang="it-IT" sz="2100" dirty="0">
                <a:solidFill>
                  <a:srgbClr val="303030"/>
                </a:solidFill>
                <a:highlight>
                  <a:srgbClr val="FFFF00"/>
                </a:highlight>
                <a:latin typeface="Arial" panose="020B0604020202020204" pitchFamily="34" charset="0"/>
                <a:cs typeface="Arial" panose="020B0604020202020204" pitchFamily="34" charset="0"/>
              </a:rPr>
              <a:t>, </a:t>
            </a:r>
            <a:r>
              <a:rPr lang="it-IT" sz="2100" b="1" dirty="0">
                <a:solidFill>
                  <a:srgbClr val="303030"/>
                </a:solidFill>
                <a:highlight>
                  <a:srgbClr val="FFFF00"/>
                </a:highlight>
                <a:latin typeface="Arial" panose="020B0604020202020204" pitchFamily="34" charset="0"/>
                <a:cs typeface="Arial" panose="020B0604020202020204" pitchFamily="34" charset="0"/>
              </a:rPr>
              <a:t>anche qualora il raggruppamento si riduca ad un unico soggetto</a:t>
            </a:r>
            <a:r>
              <a:rPr lang="it-IT" sz="2100" dirty="0">
                <a:solidFill>
                  <a:srgbClr val="303030"/>
                </a:solidFill>
                <a:highlight>
                  <a:srgbClr val="FFFF00"/>
                </a:highlight>
                <a:latin typeface="Arial" panose="020B0604020202020204" pitchFamily="34" charset="0"/>
                <a:cs typeface="Arial" panose="020B0604020202020204" pitchFamily="34" charset="0"/>
              </a:rPr>
              <a:t>, esclusivamente per </a:t>
            </a:r>
            <a:r>
              <a:rPr lang="it-IT" sz="2100" u="sng" dirty="0">
                <a:solidFill>
                  <a:srgbClr val="303030"/>
                </a:solidFill>
                <a:highlight>
                  <a:srgbClr val="FFFF00"/>
                </a:highlight>
                <a:latin typeface="Arial" panose="020B0604020202020204" pitchFamily="34" charset="0"/>
                <a:cs typeface="Arial" panose="020B0604020202020204" pitchFamily="34" charset="0"/>
              </a:rPr>
              <a:t>esigenze organizzative </a:t>
            </a:r>
            <a:r>
              <a:rPr lang="it-IT" sz="2100" dirty="0">
                <a:solidFill>
                  <a:srgbClr val="303030"/>
                </a:solidFill>
                <a:highlight>
                  <a:srgbClr val="FFFF00"/>
                </a:highlight>
                <a:latin typeface="Arial" panose="020B0604020202020204" pitchFamily="34" charset="0"/>
                <a:cs typeface="Arial" panose="020B0604020202020204" pitchFamily="34" charset="0"/>
              </a:rPr>
              <a:t>del raggruppamento </a:t>
            </a:r>
            <a:r>
              <a:rPr lang="it-IT" sz="2100" dirty="0">
                <a:solidFill>
                  <a:srgbClr val="303030"/>
                </a:solidFill>
                <a:latin typeface="Arial" panose="020B0604020202020204" pitchFamily="34" charset="0"/>
                <a:cs typeface="Arial" panose="020B0604020202020204" pitchFamily="34" charset="0"/>
              </a:rPr>
              <a:t>e </a:t>
            </a:r>
            <a:r>
              <a:rPr lang="it-IT" sz="2100" u="sng" dirty="0">
                <a:solidFill>
                  <a:srgbClr val="303030"/>
                </a:solidFill>
                <a:highlight>
                  <a:srgbClr val="FFFF00"/>
                </a:highlight>
                <a:latin typeface="Arial" panose="020B0604020202020204" pitchFamily="34" charset="0"/>
                <a:cs typeface="Arial" panose="020B0604020202020204" pitchFamily="34" charset="0"/>
              </a:rPr>
              <a:t>sempre che </a:t>
            </a:r>
            <a:r>
              <a:rPr lang="it-IT" sz="2100" dirty="0">
                <a:solidFill>
                  <a:srgbClr val="303030"/>
                </a:solidFill>
                <a:highlight>
                  <a:srgbClr val="FFFF00"/>
                </a:highlight>
                <a:latin typeface="Arial" panose="020B0604020202020204" pitchFamily="34" charset="0"/>
                <a:cs typeface="Arial" panose="020B0604020202020204" pitchFamily="34" charset="0"/>
              </a:rPr>
              <a:t>le imprese rimanenti abbiano i requisiti di qualificazione adeguati ai lavori ancora da eseguire</a:t>
            </a:r>
          </a:p>
          <a:p>
            <a:pPr marL="0" indent="0">
              <a:buNone/>
            </a:pPr>
            <a:endParaRPr lang="it-IT" dirty="0">
              <a:latin typeface="Tahoma" panose="020B0604030504040204" pitchFamily="34" charset="0"/>
            </a:endParaRPr>
          </a:p>
          <a:p>
            <a:pPr marL="0" indent="0">
              <a:buNone/>
            </a:pPr>
            <a:endParaRPr lang="it-IT" dirty="0">
              <a:latin typeface="Tahoma" panose="020B060403050404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37</a:t>
            </a:fld>
            <a:endParaRPr lang="it-IT" dirty="0"/>
          </a:p>
        </p:txBody>
      </p:sp>
    </p:spTree>
    <p:extLst>
      <p:ext uri="{BB962C8B-B14F-4D97-AF65-F5344CB8AC3E}">
        <p14:creationId xmlns:p14="http://schemas.microsoft.com/office/powerpoint/2010/main" val="231502827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484784"/>
            <a:ext cx="8352804" cy="4413516"/>
          </a:xfrm>
          <a:prstGeom prst="rect">
            <a:avLst/>
          </a:prstGeom>
          <a:noFill/>
        </p:spPr>
        <p:txBody>
          <a:bodyPr wrap="square" rtlCol="0">
            <a:spAutoFit/>
          </a:bodyPr>
          <a:lstStyle/>
          <a:p>
            <a:pPr algn="just">
              <a:lnSpc>
                <a:spcPct val="120000"/>
              </a:lnSpc>
            </a:pPr>
            <a:r>
              <a:rPr lang="it-IT" b="1" i="1" kern="1200" dirty="0" smtClean="0">
                <a:solidFill>
                  <a:srgbClr val="1F497D"/>
                </a:solidFill>
                <a:latin typeface="Arial"/>
                <a:ea typeface="Arial"/>
                <a:cs typeface="Arial"/>
              </a:rPr>
              <a:t>RECESSO dal RTI</a:t>
            </a:r>
          </a:p>
          <a:p>
            <a:pPr algn="just">
              <a:lnSpc>
                <a:spcPct val="120000"/>
              </a:lnSpc>
            </a:pPr>
            <a:endParaRPr lang="it-IT" b="1" i="1" kern="1200" dirty="0">
              <a:solidFill>
                <a:srgbClr val="1F497D"/>
              </a:solidFill>
              <a:latin typeface="Arial"/>
              <a:ea typeface="Arial"/>
              <a:cs typeface="Arial"/>
            </a:endParaRPr>
          </a:p>
          <a:p>
            <a:pPr algn="just">
              <a:lnSpc>
                <a:spcPct val="120000"/>
              </a:lnSpc>
            </a:pPr>
            <a:r>
              <a:rPr lang="it-IT" i="1" kern="1200" dirty="0" smtClean="0">
                <a:solidFill>
                  <a:schemeClr val="tx1"/>
                </a:solidFill>
                <a:latin typeface="Arial"/>
                <a:ea typeface="Arial"/>
                <a:cs typeface="Arial"/>
              </a:rPr>
              <a:t>E</a:t>
            </a:r>
            <a:r>
              <a:rPr lang="it-IT" i="1" kern="1200" dirty="0">
                <a:solidFill>
                  <a:schemeClr val="tx1"/>
                </a:solidFill>
                <a:latin typeface="Arial"/>
                <a:ea typeface="Arial"/>
                <a:cs typeface="Arial"/>
              </a:rPr>
              <a:t>’ </a:t>
            </a:r>
            <a:r>
              <a:rPr lang="it-IT" b="1" i="1" kern="1200" dirty="0">
                <a:solidFill>
                  <a:schemeClr val="tx1"/>
                </a:solidFill>
                <a:latin typeface="Arial"/>
                <a:ea typeface="Arial"/>
                <a:cs typeface="Arial"/>
              </a:rPr>
              <a:t>ammesso il recesso di una o più imprese raggruppate</a:t>
            </a:r>
            <a:r>
              <a:rPr lang="it-IT" i="1" kern="1200" dirty="0">
                <a:solidFill>
                  <a:schemeClr val="tx1"/>
                </a:solidFill>
                <a:latin typeface="Arial"/>
                <a:ea typeface="Arial"/>
                <a:cs typeface="Arial"/>
              </a:rPr>
              <a:t>, </a:t>
            </a:r>
            <a:endParaRPr lang="it-IT" i="1" kern="1200" dirty="0" smtClean="0">
              <a:solidFill>
                <a:schemeClr val="tx1"/>
              </a:solidFill>
              <a:latin typeface="Arial"/>
              <a:ea typeface="Arial"/>
              <a:cs typeface="Arial"/>
            </a:endParaRPr>
          </a:p>
          <a:p>
            <a:pPr algn="just">
              <a:lnSpc>
                <a:spcPct val="120000"/>
              </a:lnSpc>
            </a:pPr>
            <a:endParaRPr lang="it-IT" b="1" i="1" kern="1200" dirty="0" smtClean="0">
              <a:solidFill>
                <a:schemeClr val="tx1"/>
              </a:solidFill>
              <a:latin typeface="Arial"/>
              <a:ea typeface="Arial"/>
              <a:cs typeface="Arial"/>
            </a:endParaRPr>
          </a:p>
          <a:p>
            <a:pPr algn="just">
              <a:lnSpc>
                <a:spcPct val="120000"/>
              </a:lnSpc>
            </a:pPr>
            <a:r>
              <a:rPr lang="it-IT" b="1" i="1" kern="1200" dirty="0" smtClean="0">
                <a:solidFill>
                  <a:schemeClr val="tx1"/>
                </a:solidFill>
                <a:latin typeface="Arial"/>
                <a:ea typeface="Arial"/>
                <a:cs typeface="Arial"/>
              </a:rPr>
              <a:t>anche </a:t>
            </a:r>
            <a:r>
              <a:rPr lang="it-IT" b="1" i="1" kern="1200" dirty="0">
                <a:solidFill>
                  <a:schemeClr val="tx1"/>
                </a:solidFill>
                <a:latin typeface="Arial"/>
                <a:ea typeface="Arial"/>
                <a:cs typeface="Arial"/>
              </a:rPr>
              <a:t>qualora il raggruppamento si riduca ad un unico soggetto</a:t>
            </a:r>
            <a:r>
              <a:rPr lang="it-IT" i="1" kern="1200" dirty="0">
                <a:solidFill>
                  <a:schemeClr val="tx1"/>
                </a:solidFill>
                <a:latin typeface="Arial"/>
                <a:ea typeface="Arial"/>
                <a:cs typeface="Arial"/>
              </a:rPr>
              <a:t>, </a:t>
            </a:r>
            <a:endParaRPr lang="it-IT" i="1" kern="1200" dirty="0" smtClean="0">
              <a:solidFill>
                <a:schemeClr val="tx1"/>
              </a:solidFill>
              <a:latin typeface="Arial"/>
              <a:ea typeface="Arial"/>
              <a:cs typeface="Arial"/>
            </a:endParaRPr>
          </a:p>
          <a:p>
            <a:pPr algn="just">
              <a:lnSpc>
                <a:spcPct val="120000"/>
              </a:lnSpc>
            </a:pPr>
            <a:endParaRPr lang="it-IT" i="1" kern="1200" dirty="0" smtClean="0">
              <a:solidFill>
                <a:schemeClr val="tx1"/>
              </a:solidFill>
              <a:latin typeface="Arial"/>
              <a:ea typeface="Arial"/>
              <a:cs typeface="Arial"/>
            </a:endParaRPr>
          </a:p>
          <a:p>
            <a:pPr algn="just">
              <a:lnSpc>
                <a:spcPct val="120000"/>
              </a:lnSpc>
            </a:pPr>
            <a:r>
              <a:rPr lang="it-IT" i="1" kern="1200" dirty="0" smtClean="0">
                <a:solidFill>
                  <a:schemeClr val="tx1"/>
                </a:solidFill>
                <a:latin typeface="Arial"/>
                <a:ea typeface="Arial"/>
                <a:cs typeface="Arial"/>
              </a:rPr>
              <a:t>esclusivamente </a:t>
            </a:r>
            <a:r>
              <a:rPr lang="it-IT" i="1" kern="1200" dirty="0">
                <a:solidFill>
                  <a:schemeClr val="tx1"/>
                </a:solidFill>
                <a:latin typeface="Arial"/>
                <a:ea typeface="Arial"/>
                <a:cs typeface="Arial"/>
              </a:rPr>
              <a:t>per esigenze organizzative del raggruppamento </a:t>
            </a:r>
            <a:endParaRPr lang="it-IT" i="1" kern="1200" dirty="0" smtClean="0">
              <a:solidFill>
                <a:schemeClr val="tx1"/>
              </a:solidFill>
              <a:latin typeface="Arial"/>
              <a:ea typeface="Arial"/>
              <a:cs typeface="Arial"/>
            </a:endParaRPr>
          </a:p>
          <a:p>
            <a:pPr algn="just">
              <a:lnSpc>
                <a:spcPct val="120000"/>
              </a:lnSpc>
            </a:pPr>
            <a:endParaRPr lang="it-IT" i="1" kern="1200" dirty="0" smtClean="0">
              <a:solidFill>
                <a:schemeClr val="tx1"/>
              </a:solidFill>
              <a:latin typeface="Arial"/>
              <a:ea typeface="Arial"/>
              <a:cs typeface="Arial"/>
            </a:endParaRPr>
          </a:p>
          <a:p>
            <a:pPr algn="just">
              <a:lnSpc>
                <a:spcPct val="120000"/>
              </a:lnSpc>
            </a:pPr>
            <a:r>
              <a:rPr lang="it-IT" i="1" kern="1200" dirty="0" smtClean="0">
                <a:solidFill>
                  <a:schemeClr val="tx1"/>
                </a:solidFill>
                <a:latin typeface="Arial"/>
                <a:ea typeface="Arial"/>
                <a:cs typeface="Arial"/>
              </a:rPr>
              <a:t>e </a:t>
            </a:r>
            <a:r>
              <a:rPr lang="it-IT" b="1" i="1" kern="1200" dirty="0">
                <a:solidFill>
                  <a:schemeClr val="tx1"/>
                </a:solidFill>
                <a:latin typeface="Arial"/>
                <a:ea typeface="Arial"/>
                <a:cs typeface="Arial"/>
              </a:rPr>
              <a:t>sempre che le imprese rimanenti abbiano i requisiti di qualificazione adeguati </a:t>
            </a:r>
            <a:r>
              <a:rPr lang="it-IT" i="1" kern="1200" dirty="0">
                <a:solidFill>
                  <a:schemeClr val="tx1"/>
                </a:solidFill>
                <a:latin typeface="Arial"/>
                <a:ea typeface="Arial"/>
                <a:cs typeface="Arial"/>
              </a:rPr>
              <a:t>ai lavori o servizi o forniture ancora da eseguire. </a:t>
            </a:r>
            <a:endParaRPr lang="it-IT" i="1" kern="1200" dirty="0" smtClean="0">
              <a:solidFill>
                <a:schemeClr val="tx1"/>
              </a:solidFill>
              <a:latin typeface="Arial"/>
              <a:ea typeface="Arial"/>
              <a:cs typeface="Arial"/>
            </a:endParaRPr>
          </a:p>
          <a:p>
            <a:pPr algn="just">
              <a:lnSpc>
                <a:spcPct val="120000"/>
              </a:lnSpc>
            </a:pPr>
            <a:endParaRPr lang="it-IT" i="1" kern="1200" dirty="0">
              <a:solidFill>
                <a:schemeClr val="tx1"/>
              </a:solidFill>
              <a:latin typeface="Arial"/>
              <a:ea typeface="Arial"/>
              <a:cs typeface="Arial"/>
            </a:endParaRPr>
          </a:p>
          <a:p>
            <a:pPr algn="just">
              <a:lnSpc>
                <a:spcPct val="120000"/>
              </a:lnSpc>
            </a:pPr>
            <a:r>
              <a:rPr lang="it-IT" i="1" kern="1200" dirty="0" smtClean="0">
                <a:solidFill>
                  <a:schemeClr val="tx1"/>
                </a:solidFill>
                <a:latin typeface="Arial"/>
                <a:ea typeface="Arial"/>
                <a:cs typeface="Arial"/>
              </a:rPr>
              <a:t>In </a:t>
            </a:r>
            <a:r>
              <a:rPr lang="it-IT" i="1" kern="1200" dirty="0">
                <a:solidFill>
                  <a:schemeClr val="tx1"/>
                </a:solidFill>
                <a:latin typeface="Arial"/>
                <a:ea typeface="Arial"/>
                <a:cs typeface="Arial"/>
              </a:rPr>
              <a:t>ogni caso la modifica soggettiva di cui al primo periodo </a:t>
            </a:r>
            <a:r>
              <a:rPr lang="it-IT" b="1" i="1" kern="1200" dirty="0">
                <a:solidFill>
                  <a:schemeClr val="tx1"/>
                </a:solidFill>
                <a:latin typeface="Arial"/>
                <a:ea typeface="Arial"/>
                <a:cs typeface="Arial"/>
              </a:rPr>
              <a:t>non è ammessa se finalizzata ad eludere</a:t>
            </a:r>
            <a:r>
              <a:rPr lang="it-IT" i="1" kern="1200" dirty="0">
                <a:solidFill>
                  <a:schemeClr val="tx1"/>
                </a:solidFill>
                <a:latin typeface="Arial"/>
                <a:ea typeface="Arial"/>
                <a:cs typeface="Arial"/>
              </a:rPr>
              <a:t> la mancanza di un requisito di partecipazione alla gara. </a:t>
            </a:r>
            <a:endParaRPr lang="it-IT" i="1" kern="1200" dirty="0" smtClean="0">
              <a:solidFill>
                <a:schemeClr val="tx1"/>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38</a:t>
            </a:fld>
            <a:endParaRPr lang="it-IT" dirty="0"/>
          </a:p>
        </p:txBody>
      </p:sp>
    </p:spTree>
    <p:extLst>
      <p:ext uri="{BB962C8B-B14F-4D97-AF65-F5344CB8AC3E}">
        <p14:creationId xmlns:p14="http://schemas.microsoft.com/office/powerpoint/2010/main" val="3784882426"/>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232752" y="1268760"/>
            <a:ext cx="8176632" cy="2151112"/>
          </a:xfrm>
        </p:spPr>
        <p:txBody>
          <a:bodyPr>
            <a:normAutofit/>
          </a:bodyPr>
          <a:lstStyle/>
          <a:p>
            <a:pPr marL="0" indent="0">
              <a:buNone/>
            </a:pPr>
            <a:r>
              <a:rPr lang="it-IT" sz="2000" b="1" dirty="0">
                <a:solidFill>
                  <a:srgbClr val="002060"/>
                </a:solidFill>
                <a:latin typeface="Arial" panose="020B0604020202020204" pitchFamily="34" charset="0"/>
                <a:cs typeface="Arial" panose="020B0604020202020204" pitchFamily="34" charset="0"/>
              </a:rPr>
              <a:t>CONSORZI ORDINARI art. 48 comma 19 bis</a:t>
            </a:r>
          </a:p>
          <a:p>
            <a:pPr marL="0" indent="0">
              <a:buNone/>
            </a:pPr>
            <a:endParaRPr lang="it-IT" sz="2000" b="1" dirty="0">
              <a:solidFill>
                <a:srgbClr val="002060"/>
              </a:solidFill>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Le previsioni di cui ai commi 17, 18 e 19 trovano applicazione (con riferimento ai consorzi stabili </a:t>
            </a:r>
            <a:r>
              <a:rPr lang="it-IT" sz="1800" i="1" dirty="0" err="1">
                <a:latin typeface="Arial" panose="020B0604020202020204" pitchFamily="34" charset="0"/>
                <a:cs typeface="Arial" panose="020B0604020202020204" pitchFamily="34" charset="0"/>
              </a:rPr>
              <a:t>ndr</a:t>
            </a:r>
            <a:r>
              <a:rPr lang="it-IT" sz="1800" i="1" dirty="0">
                <a:latin typeface="Arial" panose="020B0604020202020204" pitchFamily="34" charset="0"/>
                <a:cs typeface="Arial" panose="020B0604020202020204" pitchFamily="34" charset="0"/>
              </a:rPr>
              <a:t> ripetizione</a:t>
            </a:r>
            <a:r>
              <a:rPr lang="it-IT" sz="1800" dirty="0">
                <a:latin typeface="Arial" panose="020B0604020202020204" pitchFamily="34" charset="0"/>
                <a:cs typeface="Arial" panose="020B0604020202020204" pitchFamily="34" charset="0"/>
              </a:rPr>
              <a:t>) e ai </a:t>
            </a:r>
            <a:r>
              <a:rPr lang="it-IT" sz="1800" b="1" dirty="0">
                <a:latin typeface="Arial" panose="020B0604020202020204" pitchFamily="34" charset="0"/>
                <a:cs typeface="Arial" panose="020B0604020202020204" pitchFamily="34" charset="0"/>
              </a:rPr>
              <a:t>consorzi ordinari</a:t>
            </a:r>
          </a:p>
          <a:p>
            <a:endParaRPr lang="it-IT"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39</a:t>
            </a:fld>
            <a:endParaRPr lang="it-IT" dirty="0"/>
          </a:p>
        </p:txBody>
      </p:sp>
    </p:spTree>
    <p:extLst>
      <p:ext uri="{BB962C8B-B14F-4D97-AF65-F5344CB8AC3E}">
        <p14:creationId xmlns:p14="http://schemas.microsoft.com/office/powerpoint/2010/main" val="336447215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a:xfrm>
            <a:off x="539552" y="1268760"/>
            <a:ext cx="7488832" cy="4464496"/>
          </a:xfrm>
        </p:spPr>
        <p:txBody>
          <a:bodyPr>
            <a:normAutofit fontScale="92500" lnSpcReduction="20000"/>
          </a:bodyPr>
          <a:lstStyle/>
          <a:p>
            <a:pPr marL="0" indent="0" algn="just" hangingPunct="0">
              <a:lnSpc>
                <a:spcPct val="120000"/>
              </a:lnSpc>
              <a:spcBef>
                <a:spcPts val="0"/>
              </a:spcBef>
              <a:buClrTx/>
              <a:buSzPts val="1000"/>
              <a:buNone/>
              <a:tabLst>
                <a:tab pos="457200" algn="l"/>
              </a:tabLst>
            </a:pPr>
            <a:r>
              <a:rPr lang="it-IT" sz="1700" b="1" dirty="0">
                <a:solidFill>
                  <a:srgbClr val="002060"/>
                </a:solidFill>
                <a:latin typeface="Arial"/>
                <a:cs typeface="Times New Roman"/>
                <a:sym typeface="Helvetica"/>
              </a:rPr>
              <a:t>LE NUOVE DEFINIZIONI </a:t>
            </a:r>
            <a:r>
              <a:rPr lang="it-IT" sz="1700" b="1" dirty="0" smtClean="0">
                <a:solidFill>
                  <a:srgbClr val="002060"/>
                </a:solidFill>
                <a:latin typeface="Arial"/>
                <a:cs typeface="Times New Roman"/>
                <a:sym typeface="Helvetica"/>
              </a:rPr>
              <a:t>( art. 3)</a:t>
            </a:r>
            <a:endParaRPr lang="it-IT" sz="1700" b="1" dirty="0">
              <a:solidFill>
                <a:srgbClr val="002060"/>
              </a:solidFill>
              <a:latin typeface="Arial"/>
              <a:cs typeface="Times New Roman"/>
              <a:sym typeface="Helvetica"/>
            </a:endParaRPr>
          </a:p>
          <a:p>
            <a:pPr marL="0" indent="0" algn="just" hangingPunct="0">
              <a:lnSpc>
                <a:spcPct val="120000"/>
              </a:lnSpc>
              <a:spcBef>
                <a:spcPts val="0"/>
              </a:spcBef>
              <a:buClrTx/>
              <a:buSzPts val="1000"/>
              <a:buNone/>
              <a:tabLst>
                <a:tab pos="457200" algn="l"/>
              </a:tabLst>
            </a:pPr>
            <a:endParaRPr lang="it-IT" sz="1700" b="1" dirty="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b="1" dirty="0" err="1">
                <a:solidFill>
                  <a:srgbClr val="00000A"/>
                </a:solidFill>
                <a:latin typeface="Arial"/>
                <a:cs typeface="Times New Roman"/>
                <a:sym typeface="Helvetica"/>
              </a:rPr>
              <a:t>oo</a:t>
            </a:r>
            <a:r>
              <a:rPr lang="it-IT" sz="1700" b="1" dirty="0">
                <a:solidFill>
                  <a:srgbClr val="00000A"/>
                </a:solidFill>
                <a:latin typeface="Arial"/>
                <a:cs typeface="Times New Roman"/>
                <a:sym typeface="Helvetica"/>
              </a:rPr>
              <a:t>-bis) «lavori di categoria prevalente», </a:t>
            </a:r>
            <a:r>
              <a:rPr lang="it-IT" sz="1700" dirty="0">
                <a:solidFill>
                  <a:srgbClr val="00000A"/>
                </a:solidFill>
                <a:latin typeface="Arial"/>
                <a:cs typeface="Times New Roman"/>
                <a:sym typeface="Helvetica"/>
              </a:rPr>
              <a:t>la categoria di lavori, generale o specializzata, di importo più elevato fra le categorie costituenti l'intervento e indicate nei documenti di gara</a:t>
            </a:r>
            <a:r>
              <a:rPr lang="it-IT" sz="1700" dirty="0" smtClean="0">
                <a:solidFill>
                  <a:srgbClr val="00000A"/>
                </a:solidFill>
                <a:latin typeface="Arial"/>
                <a:cs typeface="Times New Roman"/>
                <a:sym typeface="Helvetica"/>
              </a:rPr>
              <a:t>;					</a:t>
            </a:r>
            <a:r>
              <a:rPr lang="it-IT" sz="1700" dirty="0">
                <a:solidFill>
                  <a:srgbClr val="00000A"/>
                </a:solidFill>
                <a:latin typeface="Arial"/>
                <a:cs typeface="Times New Roman"/>
                <a:sym typeface="Helvetica"/>
              </a:rPr>
              <a:t/>
            </a:r>
            <a:br>
              <a:rPr lang="it-IT" sz="1700" dirty="0">
                <a:solidFill>
                  <a:srgbClr val="00000A"/>
                </a:solidFill>
                <a:latin typeface="Arial"/>
                <a:cs typeface="Times New Roman"/>
                <a:sym typeface="Helvetica"/>
              </a:rPr>
            </a:br>
            <a:endParaRPr lang="it-IT" sz="1700" dirty="0" smtClean="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b="1" dirty="0" err="1">
                <a:solidFill>
                  <a:srgbClr val="00000A"/>
                </a:solidFill>
                <a:latin typeface="Arial"/>
                <a:cs typeface="Times New Roman"/>
                <a:sym typeface="Helvetica"/>
              </a:rPr>
              <a:t>oo</a:t>
            </a:r>
            <a:r>
              <a:rPr lang="it-IT" sz="1700" b="1" dirty="0">
                <a:solidFill>
                  <a:srgbClr val="00000A"/>
                </a:solidFill>
                <a:latin typeface="Arial"/>
                <a:cs typeface="Times New Roman"/>
                <a:sym typeface="Helvetica"/>
              </a:rPr>
              <a:t>-ter) lavori di categoria scorporabile», </a:t>
            </a:r>
            <a:r>
              <a:rPr lang="it-IT" sz="1700" dirty="0">
                <a:solidFill>
                  <a:srgbClr val="00000A"/>
                </a:solidFill>
                <a:latin typeface="Arial"/>
                <a:cs typeface="Times New Roman"/>
                <a:sym typeface="Helvetica"/>
              </a:rPr>
              <a:t>la categoria di lavori, individuata dalla stazione appaltante nei documenti di gara</a:t>
            </a:r>
            <a:r>
              <a:rPr lang="it-IT" sz="1700" i="1" dirty="0">
                <a:solidFill>
                  <a:srgbClr val="00000A"/>
                </a:solidFill>
                <a:latin typeface="Arial"/>
                <a:cs typeface="Times New Roman"/>
                <a:sym typeface="Helvetica"/>
              </a:rPr>
              <a:t>, tra quelli non appartenenti alla categoria prevalente</a:t>
            </a:r>
            <a:r>
              <a:rPr lang="it-IT" sz="1700" dirty="0">
                <a:solidFill>
                  <a:srgbClr val="00000A"/>
                </a:solidFill>
                <a:latin typeface="Arial"/>
                <a:cs typeface="Times New Roman"/>
                <a:sym typeface="Helvetica"/>
              </a:rPr>
              <a:t> e </a:t>
            </a:r>
            <a:endParaRPr lang="it-IT" sz="1700" dirty="0" smtClean="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b="1" dirty="0" smtClean="0">
                <a:solidFill>
                  <a:srgbClr val="00000A"/>
                </a:solidFill>
                <a:latin typeface="Arial"/>
                <a:cs typeface="Times New Roman"/>
                <a:sym typeface="Helvetica"/>
              </a:rPr>
              <a:t>comunque </a:t>
            </a:r>
            <a:r>
              <a:rPr lang="it-IT" sz="1700" b="1" dirty="0">
                <a:solidFill>
                  <a:srgbClr val="00000A"/>
                </a:solidFill>
                <a:latin typeface="Arial"/>
                <a:cs typeface="Times New Roman"/>
                <a:sym typeface="Helvetica"/>
              </a:rPr>
              <a:t>di importo superiore al 10 per cento dell’importo complessivo dell’opera o lavoro</a:t>
            </a:r>
            <a:r>
              <a:rPr lang="it-IT" sz="1700" dirty="0">
                <a:solidFill>
                  <a:srgbClr val="00000A"/>
                </a:solidFill>
                <a:latin typeface="Arial"/>
                <a:cs typeface="Times New Roman"/>
                <a:sym typeface="Helvetica"/>
              </a:rPr>
              <a:t>, </a:t>
            </a:r>
            <a:endParaRPr lang="it-IT" sz="1700" dirty="0" smtClean="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dirty="0" smtClean="0">
                <a:solidFill>
                  <a:srgbClr val="00000A"/>
                </a:solidFill>
                <a:latin typeface="Arial"/>
                <a:cs typeface="Times New Roman"/>
                <a:sym typeface="Helvetica"/>
              </a:rPr>
              <a:t>ovvero </a:t>
            </a:r>
            <a:r>
              <a:rPr lang="it-IT" sz="1700" dirty="0">
                <a:solidFill>
                  <a:srgbClr val="00000A"/>
                </a:solidFill>
                <a:latin typeface="Arial"/>
                <a:cs typeface="Times New Roman"/>
                <a:sym typeface="Helvetica"/>
              </a:rPr>
              <a:t>di </a:t>
            </a:r>
            <a:r>
              <a:rPr lang="it-IT" sz="1700" b="1" dirty="0">
                <a:solidFill>
                  <a:srgbClr val="00000A"/>
                </a:solidFill>
                <a:latin typeface="Arial"/>
                <a:cs typeface="Times New Roman"/>
                <a:sym typeface="Helvetica"/>
              </a:rPr>
              <a:t>importo superiore a 150.000 euro </a:t>
            </a:r>
            <a:endParaRPr lang="it-IT" sz="1700" b="1" dirty="0" smtClean="0">
              <a:solidFill>
                <a:srgbClr val="00000A"/>
              </a:solidFill>
              <a:latin typeface="Arial"/>
              <a:cs typeface="Times New Roman"/>
              <a:sym typeface="Helvetica"/>
            </a:endParaRPr>
          </a:p>
          <a:p>
            <a:pPr hangingPunct="0">
              <a:lnSpc>
                <a:spcPct val="120000"/>
              </a:lnSpc>
              <a:spcBef>
                <a:spcPts val="0"/>
              </a:spcBef>
              <a:buClrTx/>
              <a:buSzPts val="1000"/>
              <a:tabLst>
                <a:tab pos="457200" algn="l"/>
              </a:tabLst>
            </a:pPr>
            <a:r>
              <a:rPr lang="it-IT" sz="1700" b="1" dirty="0" smtClean="0">
                <a:solidFill>
                  <a:srgbClr val="00000A"/>
                </a:solidFill>
                <a:latin typeface="Arial"/>
                <a:cs typeface="Times New Roman"/>
                <a:sym typeface="Helvetica"/>
              </a:rPr>
              <a:t>ovvero </a:t>
            </a:r>
            <a:r>
              <a:rPr lang="it-IT" sz="1700" b="1" dirty="0">
                <a:solidFill>
                  <a:srgbClr val="00000A"/>
                </a:solidFill>
                <a:latin typeface="Arial"/>
                <a:cs typeface="Times New Roman"/>
                <a:sym typeface="Helvetica"/>
              </a:rPr>
              <a:t>appartenenti alle categorie di cui all'articolo 89, comma </a:t>
            </a:r>
            <a:r>
              <a:rPr lang="it-IT" sz="1700" b="1" dirty="0" smtClean="0">
                <a:solidFill>
                  <a:srgbClr val="00000A"/>
                </a:solidFill>
                <a:latin typeface="Arial"/>
                <a:cs typeface="Times New Roman"/>
                <a:sym typeface="Helvetica"/>
              </a:rPr>
              <a:t>11  - Categorie SIOS </a:t>
            </a:r>
            <a:r>
              <a:rPr lang="it-IT" sz="1700" dirty="0" smtClean="0">
                <a:solidFill>
                  <a:srgbClr val="00000A"/>
                </a:solidFill>
                <a:latin typeface="Arial"/>
                <a:cs typeface="Times New Roman"/>
                <a:sym typeface="Helvetica"/>
              </a:rPr>
              <a:t>;</a:t>
            </a:r>
            <a:r>
              <a:rPr lang="it-IT" dirty="0" smtClean="0"/>
              <a:t/>
            </a:r>
            <a:br>
              <a:rPr lang="it-IT" dirty="0" smtClean="0"/>
            </a:br>
            <a:endParaRPr lang="it-IT"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4</a:t>
            </a:fld>
            <a:endParaRPr lang="it-IT" dirty="0"/>
          </a:p>
        </p:txBody>
      </p:sp>
    </p:spTree>
    <p:extLst>
      <p:ext uri="{BB962C8B-B14F-4D97-AF65-F5344CB8AC3E}">
        <p14:creationId xmlns:p14="http://schemas.microsoft.com/office/powerpoint/2010/main" val="2187670978"/>
      </p:ext>
    </p:extLst>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07504" y="0"/>
            <a:ext cx="8464664" cy="4572000"/>
          </a:xfrm>
        </p:spPr>
        <p:txBody>
          <a:bodyPr/>
          <a:lstStyle/>
          <a:p>
            <a:pPr marL="0" indent="0">
              <a:buNone/>
            </a:pPr>
            <a:r>
              <a:rPr lang="it-IT" sz="2000" b="1" dirty="0">
                <a:solidFill>
                  <a:srgbClr val="002060"/>
                </a:solidFill>
                <a:latin typeface="Arial" panose="020B0604020202020204" pitchFamily="34" charset="0"/>
                <a:cs typeface="Arial" panose="020B0604020202020204" pitchFamily="34" charset="0"/>
              </a:rPr>
              <a:t>MODIFICHE SOGGETTIVE IN FASE DI GARA art. 48 comma 19 ter (ATI)</a:t>
            </a:r>
          </a:p>
          <a:p>
            <a:pPr marL="0" indent="0">
              <a:buNone/>
            </a:pPr>
            <a:endParaRPr lang="it-IT" b="1" dirty="0">
              <a:solidFill>
                <a:srgbClr val="002060"/>
              </a:solidFill>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Le previsioni di cui ai commi 17, 18 e 19 trovano applicazione </a:t>
            </a:r>
            <a:r>
              <a:rPr lang="it-IT" sz="1800" b="1" dirty="0">
                <a:latin typeface="Arial" panose="020B0604020202020204" pitchFamily="34" charset="0"/>
                <a:cs typeface="Arial" panose="020B0604020202020204" pitchFamily="34" charset="0"/>
              </a:rPr>
              <a:t>anche</a:t>
            </a:r>
            <a:r>
              <a:rPr lang="it-IT" sz="1800" dirty="0">
                <a:latin typeface="Arial" panose="020B0604020202020204" pitchFamily="34" charset="0"/>
                <a:cs typeface="Arial" panose="020B0604020202020204" pitchFamily="34" charset="0"/>
              </a:rPr>
              <a:t> laddove le modifiche soggettive ivi contemplate </a:t>
            </a:r>
            <a:r>
              <a:rPr lang="it-IT" sz="1800" b="1" dirty="0">
                <a:latin typeface="Arial" panose="020B0604020202020204" pitchFamily="34" charset="0"/>
                <a:cs typeface="Arial" panose="020B0604020202020204" pitchFamily="34" charset="0"/>
              </a:rPr>
              <a:t>si verifichino in fase di gara</a:t>
            </a:r>
          </a:p>
          <a:p>
            <a:endParaRPr lang="it-IT"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40</a:t>
            </a:fld>
            <a:endParaRPr lang="it-IT" dirty="0"/>
          </a:p>
        </p:txBody>
      </p:sp>
    </p:spTree>
    <p:extLst>
      <p:ext uri="{BB962C8B-B14F-4D97-AF65-F5344CB8AC3E}">
        <p14:creationId xmlns:p14="http://schemas.microsoft.com/office/powerpoint/2010/main" val="308668693"/>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0" y="1268760"/>
            <a:ext cx="8790384" cy="2376264"/>
          </a:xfrm>
        </p:spPr>
        <p:txBody>
          <a:bodyPr>
            <a:normAutofit fontScale="92500"/>
          </a:bodyPr>
          <a:lstStyle/>
          <a:p>
            <a:pPr marL="0" indent="0">
              <a:buNone/>
            </a:pPr>
            <a:r>
              <a:rPr lang="it-IT" sz="2200" b="1" dirty="0">
                <a:solidFill>
                  <a:srgbClr val="1F497D"/>
                </a:solidFill>
                <a:latin typeface="Arial"/>
                <a:cs typeface="Arial"/>
                <a:sym typeface="Helvetica"/>
              </a:rPr>
              <a:t>PAGAMENTI</a:t>
            </a:r>
          </a:p>
          <a:p>
            <a:endParaRPr lang="it-IT" dirty="0"/>
          </a:p>
          <a:p>
            <a:endParaRPr lang="it-IT" dirty="0"/>
          </a:p>
          <a:p>
            <a:r>
              <a:rPr lang="it-IT" dirty="0">
                <a:solidFill>
                  <a:srgbClr val="00000A"/>
                </a:solidFill>
                <a:latin typeface="Arial"/>
                <a:cs typeface="Times New Roman"/>
                <a:sym typeface="Helvetica"/>
              </a:rPr>
              <a:t>Il termine per l'emissione dei certificati di pagamento relativi agli acconti del corrispettivo di appalto </a:t>
            </a:r>
            <a:r>
              <a:rPr lang="it-IT" b="1" dirty="0">
                <a:solidFill>
                  <a:srgbClr val="00000A"/>
                </a:solidFill>
                <a:latin typeface="Arial"/>
                <a:cs typeface="Times New Roman"/>
                <a:sym typeface="Helvetica"/>
              </a:rPr>
              <a:t>non può superare i 45 giorni </a:t>
            </a:r>
            <a:r>
              <a:rPr lang="it-IT" dirty="0">
                <a:solidFill>
                  <a:srgbClr val="00000A"/>
                </a:solidFill>
                <a:latin typeface="Arial"/>
                <a:cs typeface="Times New Roman"/>
                <a:sym typeface="Helvetica"/>
              </a:rPr>
              <a:t>decorrenti </a:t>
            </a:r>
            <a:r>
              <a:rPr lang="it-IT" b="1" dirty="0">
                <a:solidFill>
                  <a:srgbClr val="00000A"/>
                </a:solidFill>
                <a:latin typeface="Arial"/>
                <a:cs typeface="Times New Roman"/>
                <a:sym typeface="Helvetica"/>
              </a:rPr>
              <a:t>dall'adozione </a:t>
            </a:r>
            <a:r>
              <a:rPr lang="it-IT" dirty="0">
                <a:solidFill>
                  <a:srgbClr val="00000A"/>
                </a:solidFill>
                <a:latin typeface="Arial"/>
                <a:cs typeface="Times New Roman"/>
                <a:sym typeface="Helvetica"/>
              </a:rPr>
              <a:t>di ogni stato di avanzamento dei lavori. </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41</a:t>
            </a:fld>
            <a:endParaRPr lang="it-IT" dirty="0"/>
          </a:p>
        </p:txBody>
      </p:sp>
    </p:spTree>
    <p:extLst>
      <p:ext uri="{BB962C8B-B14F-4D97-AF65-F5344CB8AC3E}">
        <p14:creationId xmlns:p14="http://schemas.microsoft.com/office/powerpoint/2010/main" val="930594541"/>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2034605"/>
            <a:ext cx="8352804" cy="3668825"/>
          </a:xfrm>
          <a:prstGeom prst="rect">
            <a:avLst/>
          </a:prstGeom>
          <a:noFill/>
        </p:spPr>
        <p:txBody>
          <a:bodyPr wrap="square" rtlCol="0">
            <a:spAutoFit/>
          </a:bodyPr>
          <a:lstStyle/>
          <a:p>
            <a:pPr algn="just">
              <a:lnSpc>
                <a:spcPct val="120000"/>
              </a:lnSpc>
            </a:pPr>
            <a:r>
              <a:rPr lang="it-IT" b="1" kern="1200" dirty="0">
                <a:solidFill>
                  <a:srgbClr val="1F497D"/>
                </a:solidFill>
                <a:latin typeface="Arial"/>
                <a:ea typeface="Arial"/>
                <a:cs typeface="Arial"/>
              </a:rPr>
              <a:t>ANAC</a:t>
            </a:r>
          </a:p>
          <a:p>
            <a:pPr algn="just">
              <a:lnSpc>
                <a:spcPct val="120000"/>
              </a:lnSpc>
            </a:pPr>
            <a:endParaRPr lang="it-IT" b="1" kern="1200" dirty="0">
              <a:solidFill>
                <a:srgbClr val="1F497D"/>
              </a:solidFill>
              <a:latin typeface="Arial"/>
              <a:ea typeface="Arial"/>
              <a:cs typeface="Arial"/>
            </a:endParaRPr>
          </a:p>
          <a:p>
            <a:pPr marL="342900" lvl="0" indent="-342900" algn="just">
              <a:lnSpc>
                <a:spcPct val="107000"/>
              </a:lnSpc>
              <a:buFont typeface="Symbol"/>
              <a:buChar char=""/>
            </a:pPr>
            <a:r>
              <a:rPr lang="it-IT" sz="1600" b="1" dirty="0">
                <a:solidFill>
                  <a:srgbClr val="00000A"/>
                </a:solidFill>
                <a:latin typeface="Arial"/>
                <a:ea typeface="Times New Roman"/>
                <a:cs typeface="Times New Roman"/>
              </a:rPr>
              <a:t>Eliminazione</a:t>
            </a:r>
            <a:r>
              <a:rPr lang="it-IT" sz="1600" dirty="0">
                <a:solidFill>
                  <a:srgbClr val="00000A"/>
                </a:solidFill>
                <a:latin typeface="Arial"/>
                <a:ea typeface="Times New Roman"/>
                <a:cs typeface="Times New Roman"/>
              </a:rPr>
              <a:t> del </a:t>
            </a:r>
            <a:r>
              <a:rPr lang="it-IT" sz="1600" b="1" dirty="0">
                <a:solidFill>
                  <a:srgbClr val="00000A"/>
                </a:solidFill>
                <a:latin typeface="Arial"/>
                <a:ea typeface="Times New Roman"/>
                <a:cs typeface="Times New Roman"/>
              </a:rPr>
              <a:t>potere di raccomandazione vincolante</a:t>
            </a:r>
            <a:r>
              <a:rPr lang="it-IT" sz="1600" dirty="0">
                <a:solidFill>
                  <a:srgbClr val="00000A"/>
                </a:solidFill>
                <a:latin typeface="Arial"/>
                <a:ea typeface="Times New Roman"/>
                <a:cs typeface="Times New Roman"/>
              </a:rPr>
              <a:t> e delle relative sanzioni (art. 211, comma 2</a:t>
            </a:r>
            <a:r>
              <a:rPr lang="it-IT" sz="1600" dirty="0" smtClean="0">
                <a:solidFill>
                  <a:srgbClr val="00000A"/>
                </a:solidFill>
                <a:latin typeface="Arial"/>
                <a:ea typeface="Times New Roman"/>
                <a:cs typeface="Times New Roman"/>
              </a:rPr>
              <a:t>)</a:t>
            </a:r>
          </a:p>
          <a:p>
            <a:pPr marL="342900" lvl="0" indent="-342900" algn="just">
              <a:lnSpc>
                <a:spcPct val="107000"/>
              </a:lnSpc>
              <a:buFont typeface="Symbol"/>
              <a:buChar char=""/>
            </a:pPr>
            <a:endParaRPr lang="it-IT" sz="1600" dirty="0" smtClean="0">
              <a:solidFill>
                <a:srgbClr val="00000A"/>
              </a:solidFill>
              <a:latin typeface="Arial"/>
              <a:ea typeface="Times New Roman"/>
              <a:cs typeface="Times New Roman"/>
            </a:endParaRPr>
          </a:p>
          <a:p>
            <a:pPr marL="342900" lvl="0" indent="-342900" algn="just">
              <a:lnSpc>
                <a:spcPct val="107000"/>
              </a:lnSpc>
              <a:buFont typeface="Symbol"/>
              <a:buChar char=""/>
            </a:pPr>
            <a:r>
              <a:rPr lang="it-IT" sz="1600" dirty="0">
                <a:solidFill>
                  <a:srgbClr val="00000A"/>
                </a:solidFill>
                <a:latin typeface="Arial"/>
                <a:ea typeface="Times New Roman"/>
                <a:cs typeface="Times New Roman"/>
              </a:rPr>
              <a:t>è</a:t>
            </a:r>
            <a:r>
              <a:rPr lang="it-IT" sz="1600" dirty="0" smtClean="0">
                <a:solidFill>
                  <a:srgbClr val="00000A"/>
                </a:solidFill>
                <a:latin typeface="Arial"/>
                <a:ea typeface="Times New Roman"/>
                <a:cs typeface="Times New Roman"/>
              </a:rPr>
              <a:t> in corso di conversione il decreto 50/2017 cd «Manovrina», che sembra reintrodurre tale potere, seppur con una diversa formulazione e articolazione ( possibilità di impugnare davanti al GA l’eventuale provvedimento adottato dalla PA in contrasto con il parere espresso dall’ANAC). </a:t>
            </a:r>
          </a:p>
          <a:p>
            <a:pPr lvl="0" algn="just">
              <a:lnSpc>
                <a:spcPct val="107000"/>
              </a:lnSpc>
            </a:pPr>
            <a:endParaRPr lang="it-IT" sz="1600" dirty="0">
              <a:solidFill>
                <a:srgbClr val="00000A"/>
              </a:solidFill>
              <a:latin typeface="Arial"/>
              <a:ea typeface="Times New Roman"/>
              <a:cs typeface="Times New Roman"/>
            </a:endParaRPr>
          </a:p>
          <a:p>
            <a:pPr lvl="0" algn="just">
              <a:lnSpc>
                <a:spcPct val="107000"/>
              </a:lnSpc>
            </a:pPr>
            <a:endParaRPr lang="it-IT" sz="1600" dirty="0">
              <a:solidFill>
                <a:srgbClr val="00000A"/>
              </a:solidFill>
              <a:latin typeface="Calibri"/>
              <a:ea typeface="Times New Roman"/>
              <a:cs typeface="Times New Roman"/>
            </a:endParaRPr>
          </a:p>
          <a:p>
            <a:pPr algn="just">
              <a:lnSpc>
                <a:spcPct val="107000"/>
              </a:lnSpc>
            </a:pPr>
            <a:r>
              <a:rPr lang="it-IT" sz="1600" dirty="0">
                <a:solidFill>
                  <a:srgbClr val="00000A"/>
                </a:solidFill>
                <a:latin typeface="Arial"/>
                <a:ea typeface="Times New Roman"/>
                <a:cs typeface="Times New Roman"/>
              </a:rPr>
              <a:t> </a:t>
            </a:r>
            <a:endParaRPr lang="it-IT" sz="1600" dirty="0">
              <a:solidFill>
                <a:srgbClr val="00000A"/>
              </a:solidFill>
              <a:latin typeface="Calibri"/>
              <a:ea typeface="Times New Roman"/>
              <a:cs typeface="Times New Roman"/>
            </a:endParaRPr>
          </a:p>
          <a:p>
            <a:pPr lvl="0" algn="just"/>
            <a:endParaRPr lang="it-IT"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42</a:t>
            </a:fld>
            <a:endParaRPr lang="it-IT" dirty="0"/>
          </a:p>
        </p:txBody>
      </p:sp>
    </p:spTree>
    <p:extLst>
      <p:ext uri="{BB962C8B-B14F-4D97-AF65-F5344CB8AC3E}">
        <p14:creationId xmlns:p14="http://schemas.microsoft.com/office/powerpoint/2010/main" val="926734993"/>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251520" y="1124744"/>
            <a:ext cx="8280920" cy="4896544"/>
          </a:xfrm>
        </p:spPr>
        <p:txBody>
          <a:bodyPr>
            <a:normAutofit fontScale="70000" lnSpcReduction="20000"/>
          </a:bodyPr>
          <a:lstStyle/>
          <a:p>
            <a:pPr marL="0" lvl="0" indent="0" algn="just">
              <a:buSzPts val="1000"/>
              <a:buNone/>
              <a:tabLst>
                <a:tab pos="457200" algn="l"/>
              </a:tabLst>
            </a:pPr>
            <a:r>
              <a:rPr lang="it-IT" sz="2900" b="1" dirty="0">
                <a:solidFill>
                  <a:srgbClr val="002060"/>
                </a:solidFill>
                <a:latin typeface="Arial"/>
              </a:rPr>
              <a:t>I COSTI DELLA MANODOPERA E DELLA SICUREZZA </a:t>
            </a:r>
          </a:p>
          <a:p>
            <a:pPr marL="342900" lvl="0" indent="-342900" algn="just">
              <a:buSzPts val="1000"/>
              <a:buFont typeface="Symbol"/>
              <a:buChar char=""/>
              <a:tabLst>
                <a:tab pos="457200" algn="l"/>
              </a:tabLst>
            </a:pPr>
            <a:endParaRPr lang="it-IT" b="1" dirty="0">
              <a:solidFill>
                <a:srgbClr val="00000A"/>
              </a:solidFill>
              <a:latin typeface="Arial"/>
            </a:endParaRPr>
          </a:p>
          <a:p>
            <a:pPr marL="342900" lvl="0" indent="-342900" algn="just">
              <a:buSzPts val="1000"/>
              <a:buFont typeface="Symbol"/>
              <a:buChar char=""/>
              <a:tabLst>
                <a:tab pos="457200" algn="l"/>
              </a:tabLst>
            </a:pPr>
            <a:r>
              <a:rPr lang="it-IT" dirty="0">
                <a:solidFill>
                  <a:srgbClr val="00000A"/>
                </a:solidFill>
                <a:latin typeface="Arial"/>
              </a:rPr>
              <a:t>Nei contratti di lavori e servizi la stazione appaltante, al fine di determinare l'importo posto a base di gara, individua nei documenti posti a base di gara </a:t>
            </a:r>
            <a:r>
              <a:rPr lang="it-IT" b="1" dirty="0">
                <a:solidFill>
                  <a:srgbClr val="00000A"/>
                </a:solidFill>
                <a:latin typeface="Arial"/>
              </a:rPr>
              <a:t>i costi della manodopera sulla base di apposite tabelle, </a:t>
            </a:r>
            <a:r>
              <a:rPr lang="it-IT" dirty="0">
                <a:solidFill>
                  <a:srgbClr val="00000A"/>
                </a:solidFill>
                <a:latin typeface="Arial"/>
              </a:rPr>
              <a:t>emanate dal Ministero del lavoro e delle politiche </a:t>
            </a:r>
            <a:r>
              <a:rPr lang="it-IT" dirty="0" smtClean="0">
                <a:solidFill>
                  <a:srgbClr val="00000A"/>
                </a:solidFill>
                <a:latin typeface="Arial"/>
              </a:rPr>
              <a:t>sociali</a:t>
            </a:r>
          </a:p>
          <a:p>
            <a:pPr marL="342900" lvl="0" indent="-342900" algn="just">
              <a:buSzPts val="1000"/>
              <a:buFont typeface="Symbol"/>
              <a:buChar char=""/>
              <a:tabLst>
                <a:tab pos="457200" algn="l"/>
              </a:tabLst>
            </a:pPr>
            <a:endParaRPr lang="it-IT" dirty="0">
              <a:solidFill>
                <a:srgbClr val="00000A"/>
              </a:solidFill>
              <a:latin typeface="Arial"/>
            </a:endParaRPr>
          </a:p>
          <a:p>
            <a:pPr marL="342900" lvl="0" indent="-342900" algn="just">
              <a:buSzPts val="1000"/>
              <a:buFont typeface="Symbol"/>
              <a:buChar char=""/>
              <a:tabLst>
                <a:tab pos="457200" algn="l"/>
              </a:tabLst>
            </a:pPr>
            <a:r>
              <a:rPr lang="it-IT" b="1" dirty="0">
                <a:solidFill>
                  <a:srgbClr val="00000A"/>
                </a:solidFill>
                <a:latin typeface="Arial"/>
              </a:rPr>
              <a:t> I costi della sicurezza sono scorporati dal costo dell'importo assoggettato al ribasso</a:t>
            </a:r>
          </a:p>
          <a:p>
            <a:pPr algn="just"/>
            <a:endParaRPr lang="it-IT" b="1" dirty="0">
              <a:solidFill>
                <a:srgbClr val="00000A"/>
              </a:solidFill>
              <a:latin typeface="Arial"/>
            </a:endParaRPr>
          </a:p>
          <a:p>
            <a:pPr algn="just"/>
            <a:r>
              <a:rPr lang="it-IT" b="1" dirty="0">
                <a:solidFill>
                  <a:srgbClr val="00000A"/>
                </a:solidFill>
                <a:latin typeface="Arial"/>
              </a:rPr>
              <a:t>Nell'offerta economica </a:t>
            </a:r>
            <a:r>
              <a:rPr lang="it-IT" dirty="0">
                <a:solidFill>
                  <a:srgbClr val="00000A"/>
                </a:solidFill>
                <a:latin typeface="Arial"/>
              </a:rPr>
              <a:t>l'operatore deve indicare i propri </a:t>
            </a:r>
            <a:r>
              <a:rPr lang="it-IT" b="1" dirty="0">
                <a:solidFill>
                  <a:srgbClr val="00000A"/>
                </a:solidFill>
                <a:latin typeface="Arial"/>
              </a:rPr>
              <a:t>costi della manodopera </a:t>
            </a:r>
            <a:r>
              <a:rPr lang="it-IT" dirty="0">
                <a:solidFill>
                  <a:srgbClr val="00000A"/>
                </a:solidFill>
                <a:latin typeface="Arial"/>
              </a:rPr>
              <a:t>e </a:t>
            </a:r>
            <a:r>
              <a:rPr lang="it-IT" b="1" dirty="0">
                <a:solidFill>
                  <a:srgbClr val="00000A"/>
                </a:solidFill>
                <a:latin typeface="Arial"/>
              </a:rPr>
              <a:t>gli oneri aziendali </a:t>
            </a:r>
            <a:r>
              <a:rPr lang="it-IT" dirty="0">
                <a:solidFill>
                  <a:srgbClr val="00000A"/>
                </a:solidFill>
                <a:latin typeface="Arial"/>
              </a:rPr>
              <a:t>concernenti l'adempimento delle disposizioni in materia di salute e sicurezza sui luoghi di lavoro ad esclusione delle forniture senza posa in opera, dei servizi di natura intellettuale e degli affidamenti diretti sotto i 40.000 euro. ( art. 95, co X)</a:t>
            </a:r>
          </a:p>
          <a:p>
            <a:pPr algn="just"/>
            <a:endParaRPr lang="it-IT" dirty="0">
              <a:solidFill>
                <a:srgbClr val="00000A"/>
              </a:solidFill>
              <a:latin typeface="Arial"/>
            </a:endParaRPr>
          </a:p>
          <a:p>
            <a:pPr algn="just"/>
            <a:r>
              <a:rPr lang="it-IT" dirty="0">
                <a:latin typeface="Arial" panose="020B0604020202020204" pitchFamily="34" charset="0"/>
                <a:cs typeface="Arial" panose="020B0604020202020204" pitchFamily="34" charset="0"/>
              </a:rPr>
              <a:t>Le stazioni appaltanti, relativamente ai costi della manodopera, </a:t>
            </a:r>
            <a:r>
              <a:rPr lang="it-IT" b="1" dirty="0">
                <a:latin typeface="Arial" panose="020B0604020202020204" pitchFamily="34" charset="0"/>
                <a:cs typeface="Arial" panose="020B0604020202020204" pitchFamily="34" charset="0"/>
              </a:rPr>
              <a:t>prima dell'aggiudicazione procedono a verificare che</a:t>
            </a:r>
            <a:r>
              <a:rPr lang="it-IT"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il costo del personale non sia inferiore ai minimi salariali retributivi indicati nelle apposite </a:t>
            </a:r>
            <a:r>
              <a:rPr lang="it-IT" b="1" dirty="0" smtClean="0">
                <a:latin typeface="Arial" panose="020B0604020202020204" pitchFamily="34" charset="0"/>
                <a:cs typeface="Arial" panose="020B0604020202020204" pitchFamily="34" charset="0"/>
              </a:rPr>
              <a:t>tabelle ( artt. 95, co X e 97, co V)</a:t>
            </a:r>
            <a:endParaRPr lang="it-IT" b="1"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43</a:t>
            </a:fld>
            <a:endParaRPr lang="it-IT" dirty="0"/>
          </a:p>
        </p:txBody>
      </p:sp>
    </p:spTree>
    <p:extLst>
      <p:ext uri="{BB962C8B-B14F-4D97-AF65-F5344CB8AC3E}">
        <p14:creationId xmlns:p14="http://schemas.microsoft.com/office/powerpoint/2010/main" val="2352187151"/>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a:xfrm>
            <a:off x="539552" y="1268760"/>
            <a:ext cx="7488832" cy="4464496"/>
          </a:xfrm>
        </p:spPr>
        <p:txBody>
          <a:bodyPr>
            <a:normAutofit/>
          </a:bodyPr>
          <a:lstStyle/>
          <a:p>
            <a:pPr marL="0" indent="0" algn="just" hangingPunct="0">
              <a:lnSpc>
                <a:spcPct val="120000"/>
              </a:lnSpc>
              <a:spcBef>
                <a:spcPts val="0"/>
              </a:spcBef>
              <a:buClrTx/>
              <a:buSzPts val="1000"/>
              <a:buNone/>
              <a:tabLst>
                <a:tab pos="457200" algn="l"/>
              </a:tabLst>
            </a:pPr>
            <a:r>
              <a:rPr lang="it-IT" sz="1700" b="1" dirty="0" smtClean="0">
                <a:solidFill>
                  <a:srgbClr val="002060"/>
                </a:solidFill>
                <a:latin typeface="Arial"/>
                <a:cs typeface="Times New Roman"/>
                <a:sym typeface="Helvetica"/>
              </a:rPr>
              <a:t>I PREZZIARI REGIONALI (Art. 23)</a:t>
            </a:r>
            <a:endParaRPr lang="it-IT" sz="1700" b="1" dirty="0">
              <a:solidFill>
                <a:srgbClr val="002060"/>
              </a:solidFill>
              <a:latin typeface="Arial"/>
              <a:cs typeface="Times New Roman"/>
              <a:sym typeface="Helvetica"/>
            </a:endParaRPr>
          </a:p>
          <a:p>
            <a:pPr marL="0" indent="0" algn="just" hangingPunct="0">
              <a:lnSpc>
                <a:spcPct val="120000"/>
              </a:lnSpc>
              <a:spcBef>
                <a:spcPts val="0"/>
              </a:spcBef>
              <a:buClrTx/>
              <a:buSzPts val="1000"/>
              <a:buNone/>
              <a:tabLst>
                <a:tab pos="457200" algn="l"/>
              </a:tabLst>
            </a:pPr>
            <a:endParaRPr lang="it-IT" sz="1700" b="1" dirty="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dirty="0">
                <a:solidFill>
                  <a:srgbClr val="00000A"/>
                </a:solidFill>
                <a:latin typeface="Arial"/>
                <a:cs typeface="Times New Roman"/>
                <a:sym typeface="Helvetica"/>
              </a:rPr>
              <a:t>Per i contratti relativi a lavori il costo dei prodotti, delle attrezzature e delle lavorazioni è determinato </a:t>
            </a:r>
            <a:r>
              <a:rPr lang="it-IT" sz="1700" b="1" dirty="0">
                <a:solidFill>
                  <a:srgbClr val="00000A"/>
                </a:solidFill>
                <a:latin typeface="Arial"/>
                <a:cs typeface="Times New Roman"/>
                <a:sym typeface="Helvetica"/>
              </a:rPr>
              <a:t>sulla base dei prezzari regionali aggiornati annualmente. Tali prezzari cessano di avere validità il 31 dicembre di ogni anno e possono essere transitoriamente utilizzati fino al 30 giugno dell'anno successivo, per i progetti a base di gara la cui approvazione sia intervenuta entro tale data. In caso di inadempienza da parte delle Regioni, i prezzari sono aggiornati, entro i successivi trenta giorni, dalle competenti articolazioni territoriali del Ministero delle infrastrutture e dei trasporti sentite le Regioni interessate.</a:t>
            </a:r>
            <a:endParaRPr lang="it-IT" u="sng"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44</a:t>
            </a:fld>
            <a:endParaRPr lang="it-IT" dirty="0"/>
          </a:p>
        </p:txBody>
      </p:sp>
    </p:spTree>
    <p:extLst>
      <p:ext uri="{BB962C8B-B14F-4D97-AF65-F5344CB8AC3E}">
        <p14:creationId xmlns:p14="http://schemas.microsoft.com/office/powerpoint/2010/main" val="3809200486"/>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043608" y="1340768"/>
            <a:ext cx="7416824" cy="4608512"/>
          </a:xfrm>
        </p:spPr>
        <p:txBody>
          <a:bodyPr>
            <a:normAutofit/>
          </a:bodyPr>
          <a:lstStyle/>
          <a:p>
            <a:pPr marL="0" indent="0">
              <a:lnSpc>
                <a:spcPct val="80000"/>
              </a:lnSpc>
              <a:buNone/>
            </a:pPr>
            <a:r>
              <a:rPr lang="it-IT" sz="1700" b="1" dirty="0" smtClean="0">
                <a:solidFill>
                  <a:srgbClr val="002060"/>
                </a:solidFill>
                <a:latin typeface="Arial"/>
                <a:cs typeface="Times New Roman"/>
                <a:sym typeface="Helvetica"/>
              </a:rPr>
              <a:t>LE </a:t>
            </a:r>
            <a:r>
              <a:rPr lang="it-IT" sz="1700" b="1" dirty="0">
                <a:solidFill>
                  <a:srgbClr val="002060"/>
                </a:solidFill>
                <a:latin typeface="Arial"/>
                <a:cs typeface="Times New Roman"/>
                <a:sym typeface="Helvetica"/>
              </a:rPr>
              <a:t>NUOVE </a:t>
            </a:r>
            <a:r>
              <a:rPr lang="it-IT" sz="1700" b="1" dirty="0" smtClean="0">
                <a:solidFill>
                  <a:srgbClr val="002060"/>
                </a:solidFill>
                <a:latin typeface="Arial"/>
                <a:cs typeface="Times New Roman"/>
                <a:sym typeface="Helvetica"/>
              </a:rPr>
              <a:t>DEFINIZIONI</a:t>
            </a:r>
          </a:p>
          <a:p>
            <a:pPr marL="0" indent="0">
              <a:lnSpc>
                <a:spcPct val="80000"/>
              </a:lnSpc>
              <a:buNone/>
            </a:pPr>
            <a:endParaRPr lang="it-IT" sz="1700" b="1" dirty="0" smtClean="0">
              <a:solidFill>
                <a:srgbClr val="002060"/>
              </a:solidFill>
              <a:latin typeface="Arial"/>
              <a:cs typeface="Times New Roman"/>
              <a:sym typeface="Helvetica"/>
            </a:endParaRPr>
          </a:p>
          <a:p>
            <a:pPr algn="just">
              <a:lnSpc>
                <a:spcPct val="80000"/>
              </a:lnSpc>
            </a:pPr>
            <a:r>
              <a:rPr lang="it-IT" sz="1700" b="1" dirty="0">
                <a:solidFill>
                  <a:srgbClr val="00000A"/>
                </a:solidFill>
                <a:latin typeface="Arial"/>
                <a:cs typeface="Times New Roman"/>
              </a:rPr>
              <a:t>manutenzione ordinaria», </a:t>
            </a:r>
            <a:r>
              <a:rPr lang="it-IT" sz="1700" dirty="0">
                <a:solidFill>
                  <a:srgbClr val="00000A"/>
                </a:solidFill>
                <a:latin typeface="Arial"/>
                <a:cs typeface="Times New Roman"/>
              </a:rPr>
              <a:t>le opere di riparazione, rinnovamento e sostituzione necessarie per eliminare il degrado dei manufatti e delle relative pertinenze, al fine di conservarne lo stato e la fruibilità di tutte le componenti, degli impianti e delle opere connesse, mantenendole in condizioni di valido funzionamento e di sicurezza, </a:t>
            </a:r>
            <a:r>
              <a:rPr lang="it-IT" sz="1700" u="sng" dirty="0">
                <a:solidFill>
                  <a:srgbClr val="00000A"/>
                </a:solidFill>
                <a:latin typeface="Arial"/>
                <a:cs typeface="Times New Roman"/>
              </a:rPr>
              <a:t>senza che da ciò derivi una modificazione della consistenza</a:t>
            </a:r>
            <a:r>
              <a:rPr lang="it-IT" sz="1700" dirty="0">
                <a:solidFill>
                  <a:srgbClr val="00000A"/>
                </a:solidFill>
                <a:latin typeface="Arial"/>
                <a:cs typeface="Times New Roman"/>
              </a:rPr>
              <a:t>, salvaguardando il valore del </a:t>
            </a:r>
            <a:r>
              <a:rPr lang="it-IT" sz="1700" dirty="0" smtClean="0">
                <a:solidFill>
                  <a:srgbClr val="00000A"/>
                </a:solidFill>
                <a:latin typeface="Arial"/>
                <a:cs typeface="Times New Roman"/>
              </a:rPr>
              <a:t>bene </a:t>
            </a:r>
            <a:r>
              <a:rPr lang="it-IT" sz="1700" dirty="0">
                <a:solidFill>
                  <a:srgbClr val="00000A"/>
                </a:solidFill>
                <a:latin typeface="Arial"/>
                <a:cs typeface="Times New Roman"/>
              </a:rPr>
              <a:t>e la sua </a:t>
            </a:r>
            <a:r>
              <a:rPr lang="it-IT" sz="1700" dirty="0" smtClean="0">
                <a:solidFill>
                  <a:srgbClr val="00000A"/>
                </a:solidFill>
                <a:latin typeface="Arial"/>
                <a:cs typeface="Times New Roman"/>
              </a:rPr>
              <a:t>funzionalità</a:t>
            </a:r>
          </a:p>
          <a:p>
            <a:pPr algn="just">
              <a:lnSpc>
                <a:spcPct val="80000"/>
              </a:lnSpc>
            </a:pPr>
            <a:endParaRPr lang="it-IT" sz="1700" dirty="0" smtClean="0">
              <a:solidFill>
                <a:srgbClr val="00000A"/>
              </a:solidFill>
              <a:latin typeface="Arial"/>
              <a:cs typeface="Times New Roman"/>
            </a:endParaRPr>
          </a:p>
          <a:p>
            <a:pPr algn="just">
              <a:lnSpc>
                <a:spcPct val="80000"/>
              </a:lnSpc>
            </a:pPr>
            <a:r>
              <a:rPr lang="it-IT" sz="1700" b="1" dirty="0">
                <a:solidFill>
                  <a:srgbClr val="00000A"/>
                </a:solidFill>
                <a:latin typeface="Arial"/>
                <a:cs typeface="Times New Roman"/>
                <a:sym typeface="Helvetica"/>
              </a:rPr>
              <a:t>manutenzione straordinaria»</a:t>
            </a:r>
            <a:r>
              <a:rPr lang="it-IT" sz="1700" dirty="0">
                <a:solidFill>
                  <a:srgbClr val="00000A"/>
                </a:solidFill>
                <a:latin typeface="Arial"/>
                <a:cs typeface="Times New Roman"/>
                <a:sym typeface="Helvetica"/>
              </a:rPr>
              <a:t>, </a:t>
            </a:r>
            <a:r>
              <a:rPr lang="it-IT" sz="1700" dirty="0" smtClean="0">
                <a:solidFill>
                  <a:srgbClr val="00000A"/>
                </a:solidFill>
                <a:latin typeface="Arial"/>
                <a:cs typeface="Times New Roman"/>
                <a:sym typeface="Helvetica"/>
              </a:rPr>
              <a:t>le </a:t>
            </a:r>
            <a:r>
              <a:rPr lang="it-IT" sz="1700" dirty="0">
                <a:solidFill>
                  <a:srgbClr val="00000A"/>
                </a:solidFill>
                <a:latin typeface="Arial"/>
                <a:cs typeface="Times New Roman"/>
                <a:sym typeface="Helvetica"/>
              </a:rPr>
              <a:t>opere e le modifiche necessarie per rinnovare e sostituire parti anche strutturali dei manufatti e delle relative pertinenze, per adeguarne le componenti, gli impianti e le opere connesse all'uso e alle prescrizioni vigenti e con la finalità di rimediare al rilevante degrado dovuto alla perdita di caratteristiche strutturali, tecnologiche e impiantistiche, </a:t>
            </a:r>
            <a:r>
              <a:rPr lang="it-IT" sz="1700" u="sng" dirty="0">
                <a:solidFill>
                  <a:srgbClr val="00000A"/>
                </a:solidFill>
                <a:latin typeface="Arial"/>
                <a:cs typeface="Times New Roman"/>
                <a:sym typeface="Helvetica"/>
              </a:rPr>
              <a:t>anche al fine di migliorare le prestazioni, le caratteristiche strutturali, energetiche e di efficienza tipologica, nonché per incrementare il valore del bene e la sua funzionalità</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45</a:t>
            </a:fld>
            <a:endParaRPr lang="it-IT" dirty="0"/>
          </a:p>
        </p:txBody>
      </p:sp>
    </p:spTree>
    <p:extLst>
      <p:ext uri="{BB962C8B-B14F-4D97-AF65-F5344CB8AC3E}">
        <p14:creationId xmlns:p14="http://schemas.microsoft.com/office/powerpoint/2010/main" val="810035939"/>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043608" y="1340768"/>
            <a:ext cx="7416824" cy="4608512"/>
          </a:xfrm>
        </p:spPr>
        <p:txBody>
          <a:bodyPr>
            <a:normAutofit/>
          </a:bodyPr>
          <a:lstStyle/>
          <a:p>
            <a:pPr algn="just">
              <a:lnSpc>
                <a:spcPct val="80000"/>
              </a:lnSpc>
            </a:pPr>
            <a:r>
              <a:rPr lang="it-IT" sz="1700" b="1" dirty="0" smtClean="0">
                <a:solidFill>
                  <a:srgbClr val="002060"/>
                </a:solidFill>
                <a:latin typeface="Arial"/>
                <a:cs typeface="Times New Roman"/>
              </a:rPr>
              <a:t>Manutenzione ordinaria </a:t>
            </a:r>
            <a:r>
              <a:rPr lang="it-IT" sz="1700" b="1" dirty="0">
                <a:solidFill>
                  <a:srgbClr val="002060"/>
                </a:solidFill>
                <a:latin typeface="Arial"/>
                <a:cs typeface="Times New Roman"/>
              </a:rPr>
              <a:t>(Art 23</a:t>
            </a:r>
            <a:r>
              <a:rPr lang="it-IT" sz="1700" b="1" dirty="0" smtClean="0">
                <a:solidFill>
                  <a:srgbClr val="002060"/>
                </a:solidFill>
                <a:latin typeface="Arial"/>
                <a:cs typeface="Times New Roman"/>
              </a:rPr>
              <a:t>): Progettazione semplificata</a:t>
            </a:r>
          </a:p>
          <a:p>
            <a:pPr algn="just">
              <a:lnSpc>
                <a:spcPct val="80000"/>
              </a:lnSpc>
            </a:pPr>
            <a:endParaRPr lang="it-IT" sz="1700" b="1" dirty="0" smtClean="0">
              <a:solidFill>
                <a:srgbClr val="002060"/>
              </a:solidFill>
              <a:latin typeface="Arial"/>
              <a:cs typeface="Times New Roman"/>
            </a:endParaRPr>
          </a:p>
          <a:p>
            <a:pPr marL="0" indent="0" algn="just">
              <a:lnSpc>
                <a:spcPct val="114000"/>
              </a:lnSpc>
              <a:buNone/>
            </a:pPr>
            <a:r>
              <a:rPr lang="it-IT" sz="1700" dirty="0">
                <a:solidFill>
                  <a:srgbClr val="00000A"/>
                </a:solidFill>
                <a:latin typeface="Arial"/>
                <a:cs typeface="Times New Roman"/>
                <a:sym typeface="Helvetica"/>
              </a:rPr>
              <a:t>Con </a:t>
            </a:r>
            <a:r>
              <a:rPr lang="it-IT" sz="1700" dirty="0" smtClean="0">
                <a:solidFill>
                  <a:srgbClr val="00000A"/>
                </a:solidFill>
                <a:latin typeface="Arial"/>
                <a:cs typeface="Times New Roman"/>
                <a:sym typeface="Helvetica"/>
              </a:rPr>
              <a:t>decreto </a:t>
            </a:r>
            <a:r>
              <a:rPr lang="it-IT" sz="1700" dirty="0">
                <a:solidFill>
                  <a:srgbClr val="00000A"/>
                </a:solidFill>
                <a:latin typeface="Arial"/>
                <a:cs typeface="Times New Roman"/>
                <a:sym typeface="Helvetica"/>
              </a:rPr>
              <a:t>del Ministro delle infrastrutture e dei </a:t>
            </a:r>
            <a:r>
              <a:rPr lang="it-IT" sz="1700" dirty="0" smtClean="0">
                <a:solidFill>
                  <a:srgbClr val="00000A"/>
                </a:solidFill>
                <a:latin typeface="Arial"/>
                <a:cs typeface="Times New Roman"/>
                <a:sym typeface="Helvetica"/>
              </a:rPr>
              <a:t>trasporti, prevista </a:t>
            </a:r>
            <a:r>
              <a:rPr lang="it-IT" sz="1700" dirty="0">
                <a:solidFill>
                  <a:srgbClr val="00000A"/>
                </a:solidFill>
                <a:latin typeface="Arial"/>
                <a:cs typeface="Times New Roman"/>
                <a:sym typeface="Helvetica"/>
              </a:rPr>
              <a:t>una progettazione semplificata degli interventi di manutenzione ordinaria fino </a:t>
            </a:r>
            <a:r>
              <a:rPr lang="it-IT" sz="1700" b="1" dirty="0">
                <a:solidFill>
                  <a:srgbClr val="00000A"/>
                </a:solidFill>
                <a:latin typeface="Arial"/>
                <a:cs typeface="Times New Roman"/>
                <a:sym typeface="Helvetica"/>
              </a:rPr>
              <a:t>a un importo di 2.500.000 euro. </a:t>
            </a:r>
            <a:endParaRPr lang="it-IT" sz="1700" b="1" dirty="0" smtClean="0">
              <a:solidFill>
                <a:srgbClr val="00000A"/>
              </a:solidFill>
              <a:latin typeface="Arial"/>
              <a:cs typeface="Times New Roman"/>
              <a:sym typeface="Helvetica"/>
            </a:endParaRPr>
          </a:p>
          <a:p>
            <a:pPr marL="0" indent="0" algn="just">
              <a:lnSpc>
                <a:spcPct val="114000"/>
              </a:lnSpc>
              <a:buNone/>
            </a:pPr>
            <a:endParaRPr lang="it-IT" sz="1700" b="1" dirty="0">
              <a:solidFill>
                <a:srgbClr val="00000A"/>
              </a:solidFill>
              <a:latin typeface="Arial"/>
              <a:cs typeface="Times New Roman"/>
              <a:sym typeface="Helvetica"/>
            </a:endParaRPr>
          </a:p>
          <a:p>
            <a:pPr marL="0" indent="0" algn="just">
              <a:lnSpc>
                <a:spcPct val="114000"/>
              </a:lnSpc>
              <a:buNone/>
            </a:pPr>
            <a:r>
              <a:rPr lang="it-IT" sz="1700" dirty="0" smtClean="0">
                <a:solidFill>
                  <a:srgbClr val="00000A"/>
                </a:solidFill>
                <a:latin typeface="Arial"/>
                <a:cs typeface="Times New Roman"/>
                <a:sym typeface="Helvetica"/>
              </a:rPr>
              <a:t>Tale </a:t>
            </a:r>
            <a:r>
              <a:rPr lang="it-IT" sz="1700" dirty="0">
                <a:solidFill>
                  <a:srgbClr val="00000A"/>
                </a:solidFill>
                <a:latin typeface="Arial"/>
                <a:cs typeface="Times New Roman"/>
                <a:sym typeface="Helvetica"/>
              </a:rPr>
              <a:t>decreto individua le modalità e i criteri di semplificazione in relazione agli interventi previsti.</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46</a:t>
            </a:fld>
            <a:endParaRPr lang="it-IT" dirty="0"/>
          </a:p>
        </p:txBody>
      </p:sp>
    </p:spTree>
    <p:extLst>
      <p:ext uri="{BB962C8B-B14F-4D97-AF65-F5344CB8AC3E}">
        <p14:creationId xmlns:p14="http://schemas.microsoft.com/office/powerpoint/2010/main" val="1609423160"/>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a:xfrm>
            <a:off x="539552" y="1268760"/>
            <a:ext cx="7488832" cy="4464496"/>
          </a:xfrm>
        </p:spPr>
        <p:txBody>
          <a:bodyPr>
            <a:normAutofit/>
          </a:bodyPr>
          <a:lstStyle/>
          <a:p>
            <a:pPr marL="0" indent="0" algn="just" hangingPunct="0">
              <a:lnSpc>
                <a:spcPct val="120000"/>
              </a:lnSpc>
              <a:spcBef>
                <a:spcPts val="0"/>
              </a:spcBef>
              <a:buClrTx/>
              <a:buSzPts val="1000"/>
              <a:buNone/>
              <a:tabLst>
                <a:tab pos="457200" algn="l"/>
              </a:tabLst>
            </a:pPr>
            <a:r>
              <a:rPr lang="it-IT" sz="1700" b="1" dirty="0">
                <a:solidFill>
                  <a:srgbClr val="002060"/>
                </a:solidFill>
                <a:latin typeface="Arial"/>
                <a:cs typeface="Times New Roman"/>
                <a:sym typeface="Helvetica"/>
              </a:rPr>
              <a:t>LE NUOVE DEFINIZIONI </a:t>
            </a:r>
            <a:r>
              <a:rPr lang="it-IT" sz="1700" b="1" dirty="0" smtClean="0">
                <a:solidFill>
                  <a:srgbClr val="002060"/>
                </a:solidFill>
                <a:latin typeface="Arial"/>
                <a:cs typeface="Times New Roman"/>
                <a:sym typeface="Helvetica"/>
              </a:rPr>
              <a:t>( art. 3)</a:t>
            </a:r>
            <a:endParaRPr lang="it-IT" sz="1700" b="1" dirty="0">
              <a:solidFill>
                <a:srgbClr val="002060"/>
              </a:solidFill>
              <a:latin typeface="Arial"/>
              <a:cs typeface="Times New Roman"/>
              <a:sym typeface="Helvetica"/>
            </a:endParaRPr>
          </a:p>
          <a:p>
            <a:pPr marL="0" indent="0" algn="just" hangingPunct="0">
              <a:lnSpc>
                <a:spcPct val="120000"/>
              </a:lnSpc>
              <a:spcBef>
                <a:spcPts val="0"/>
              </a:spcBef>
              <a:buClrTx/>
              <a:buSzPts val="1000"/>
              <a:buNone/>
              <a:tabLst>
                <a:tab pos="457200" algn="l"/>
              </a:tabLst>
            </a:pPr>
            <a:endParaRPr lang="it-IT" sz="1700" b="1" dirty="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b="1" dirty="0">
                <a:solidFill>
                  <a:srgbClr val="00000A"/>
                </a:solidFill>
                <a:latin typeface="Arial"/>
                <a:cs typeface="Times New Roman"/>
                <a:sym typeface="Helvetica"/>
              </a:rPr>
              <a:t>cottimo», </a:t>
            </a:r>
            <a:r>
              <a:rPr lang="it-IT" sz="1700" dirty="0">
                <a:solidFill>
                  <a:srgbClr val="00000A"/>
                </a:solidFill>
                <a:latin typeface="Arial"/>
                <a:cs typeface="Times New Roman"/>
                <a:sym typeface="Helvetica"/>
              </a:rPr>
              <a:t>l'affidamento della sola lavorazione relativa alla categoria subappaltabile ad impresa subappaltatrice in possesso dell'attestazione dei requisiti di qualificazione necessari in relazione all'importo totale dei lavori affidati al cottimista e non all'importo del contratto, che può risultare inferiore </a:t>
            </a:r>
            <a:r>
              <a:rPr lang="it-IT" sz="1700" u="sng" dirty="0">
                <a:solidFill>
                  <a:srgbClr val="00000A"/>
                </a:solidFill>
                <a:latin typeface="Arial"/>
                <a:cs typeface="Times New Roman"/>
                <a:sym typeface="Helvetica"/>
              </a:rPr>
              <a:t>per effetto dell'eventuale fornitura diretta, in tutto o in parte, di materiali, di apparecchiature e mezzi d'opera da parte dell'appaltatore</a:t>
            </a:r>
            <a:endParaRPr lang="it-IT" u="sng"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47</a:t>
            </a:fld>
            <a:endParaRPr lang="it-IT" dirty="0"/>
          </a:p>
        </p:txBody>
      </p:sp>
    </p:spTree>
    <p:extLst>
      <p:ext uri="{BB962C8B-B14F-4D97-AF65-F5344CB8AC3E}">
        <p14:creationId xmlns:p14="http://schemas.microsoft.com/office/powerpoint/2010/main" val="1972902679"/>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251520" y="1196752"/>
            <a:ext cx="7488832" cy="4608512"/>
          </a:xfrm>
        </p:spPr>
        <p:txBody>
          <a:bodyPr>
            <a:normAutofit/>
          </a:bodyPr>
          <a:lstStyle/>
          <a:p>
            <a:pPr marL="0" indent="0">
              <a:buNone/>
            </a:pPr>
            <a:r>
              <a:rPr lang="it-IT" b="1" dirty="0">
                <a:solidFill>
                  <a:srgbClr val="002060"/>
                </a:solidFill>
                <a:latin typeface="Arial" panose="020B0604020202020204" pitchFamily="34" charset="0"/>
                <a:cs typeface="Arial" panose="020B0604020202020204" pitchFamily="34" charset="0"/>
              </a:rPr>
              <a:t>COLLAUDO</a:t>
            </a:r>
          </a:p>
          <a:p>
            <a:pPr marL="0" indent="0">
              <a:buNone/>
            </a:pPr>
            <a:endParaRPr lang="it-IT" b="1" dirty="0">
              <a:solidFill>
                <a:srgbClr val="002060"/>
              </a:solidFill>
              <a:latin typeface="Arial" panose="020B0604020202020204" pitchFamily="34" charset="0"/>
              <a:cs typeface="Arial" panose="020B0604020202020204" pitchFamily="34" charset="0"/>
            </a:endParaRPr>
          </a:p>
          <a:p>
            <a:pPr algn="just"/>
            <a:r>
              <a:rPr lang="it-IT" sz="1800" dirty="0">
                <a:latin typeface="Arial" panose="020B0604020202020204" pitchFamily="34" charset="0"/>
                <a:cs typeface="Arial" panose="020B0604020202020204" pitchFamily="34" charset="0"/>
              </a:rPr>
              <a:t>Per i contratti pubblici di lavori di importo </a:t>
            </a:r>
            <a:r>
              <a:rPr lang="it-IT" sz="1800" b="1" dirty="0">
                <a:latin typeface="Arial" panose="020B0604020202020204" pitchFamily="34" charset="0"/>
                <a:cs typeface="Arial" panose="020B0604020202020204" pitchFamily="34" charset="0"/>
              </a:rPr>
              <a:t>superiore a 1 milione di euro e inferiore alla soglia comunitaria </a:t>
            </a:r>
            <a:r>
              <a:rPr lang="it-IT" sz="1800" dirty="0">
                <a:latin typeface="Arial" panose="020B0604020202020204" pitchFamily="34" charset="0"/>
                <a:cs typeface="Arial" panose="020B0604020202020204" pitchFamily="34" charset="0"/>
              </a:rPr>
              <a:t>il certificato di collaudo, nei casi espressamente individuati da un decreto del </a:t>
            </a:r>
            <a:r>
              <a:rPr lang="it-IT" sz="1800" b="1" dirty="0" err="1">
                <a:latin typeface="Arial" panose="020B0604020202020204" pitchFamily="34" charset="0"/>
                <a:cs typeface="Arial" panose="020B0604020202020204" pitchFamily="34" charset="0"/>
              </a:rPr>
              <a:t>Mit</a:t>
            </a:r>
            <a:r>
              <a:rPr lang="it-IT" sz="1800" dirty="0">
                <a:latin typeface="Arial" panose="020B0604020202020204" pitchFamily="34" charset="0"/>
                <a:cs typeface="Arial" panose="020B0604020202020204" pitchFamily="34" charset="0"/>
              </a:rPr>
              <a:t> sul collaudo</a:t>
            </a:r>
            <a:r>
              <a:rPr lang="it-IT" sz="1800" b="1" dirty="0">
                <a:latin typeface="Arial" panose="020B0604020202020204" pitchFamily="34" charset="0"/>
                <a:cs typeface="Arial" panose="020B0604020202020204" pitchFamily="34" charset="0"/>
              </a:rPr>
              <a:t>, può </a:t>
            </a:r>
            <a:r>
              <a:rPr lang="it-IT" sz="1800" dirty="0">
                <a:latin typeface="Arial" panose="020B0604020202020204" pitchFamily="34" charset="0"/>
                <a:cs typeface="Arial" panose="020B0604020202020204" pitchFamily="34" charset="0"/>
              </a:rPr>
              <a:t>essere </a:t>
            </a:r>
            <a:r>
              <a:rPr lang="it-IT" sz="1800" b="1" dirty="0">
                <a:latin typeface="Arial" panose="020B0604020202020204" pitchFamily="34" charset="0"/>
                <a:cs typeface="Arial" panose="020B0604020202020204" pitchFamily="34" charset="0"/>
              </a:rPr>
              <a:t>sostituito dal certificato di regolare esecuzione </a:t>
            </a:r>
            <a:r>
              <a:rPr lang="it-IT" sz="1800" dirty="0">
                <a:latin typeface="Arial" panose="020B0604020202020204" pitchFamily="34" charset="0"/>
                <a:cs typeface="Arial" panose="020B0604020202020204" pitchFamily="34" charset="0"/>
              </a:rPr>
              <a:t>rilasciato per i lavori dal direttore dei lavori. </a:t>
            </a:r>
          </a:p>
          <a:p>
            <a:pPr algn="just"/>
            <a:endParaRPr lang="it-IT" sz="1800" dirty="0">
              <a:latin typeface="Arial" panose="020B0604020202020204" pitchFamily="34" charset="0"/>
              <a:cs typeface="Arial" panose="020B0604020202020204" pitchFamily="34" charset="0"/>
            </a:endParaRPr>
          </a:p>
          <a:p>
            <a:pPr algn="just"/>
            <a:endParaRPr lang="it-IT" sz="1800" dirty="0">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Per i lavori di </a:t>
            </a:r>
            <a:r>
              <a:rPr lang="it-IT" sz="1800" b="1" dirty="0">
                <a:latin typeface="Arial" panose="020B0604020202020204" pitchFamily="34" charset="0"/>
                <a:cs typeface="Arial" panose="020B0604020202020204" pitchFamily="34" charset="0"/>
              </a:rPr>
              <a:t>importo pari o inferiore a 1 milione di euro </a:t>
            </a:r>
            <a:r>
              <a:rPr lang="it-IT" sz="1800" dirty="0">
                <a:latin typeface="Arial" panose="020B0604020202020204" pitchFamily="34" charset="0"/>
                <a:cs typeface="Arial" panose="020B0604020202020204" pitchFamily="34" charset="0"/>
              </a:rPr>
              <a:t>è sempre </a:t>
            </a:r>
            <a:r>
              <a:rPr lang="it-IT" sz="1800" b="1" dirty="0">
                <a:latin typeface="Arial" panose="020B0604020202020204" pitchFamily="34" charset="0"/>
                <a:cs typeface="Arial" panose="020B0604020202020204" pitchFamily="34" charset="0"/>
              </a:rPr>
              <a:t>facoltà della stazione appaltante sostituire il certificato di collaudo </a:t>
            </a:r>
            <a:r>
              <a:rPr lang="it-IT" sz="1800" dirty="0">
                <a:latin typeface="Arial" panose="020B0604020202020204" pitchFamily="34" charset="0"/>
                <a:cs typeface="Arial" panose="020B0604020202020204" pitchFamily="34" charset="0"/>
              </a:rPr>
              <a:t>con il certificato di regolare esecuzione</a:t>
            </a:r>
          </a:p>
          <a:p>
            <a:endParaRPr lang="it-IT" dirty="0">
              <a:latin typeface="Arial" panose="020B0604020202020204" pitchFamily="34" charset="0"/>
              <a:cs typeface="Arial" panose="020B060402020202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48</a:t>
            </a:fld>
            <a:endParaRPr lang="it-IT" dirty="0"/>
          </a:p>
        </p:txBody>
      </p:sp>
    </p:spTree>
    <p:extLst>
      <p:ext uri="{BB962C8B-B14F-4D97-AF65-F5344CB8AC3E}">
        <p14:creationId xmlns:p14="http://schemas.microsoft.com/office/powerpoint/2010/main" val="3964738777"/>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4112793"/>
          </a:xfrm>
          <a:prstGeom prst="rect">
            <a:avLst/>
          </a:prstGeom>
          <a:noFill/>
        </p:spPr>
        <p:txBody>
          <a:bodyPr wrap="square" rtlCol="0">
            <a:spAutoFit/>
          </a:bodyPr>
          <a:lstStyle/>
          <a:p>
            <a:pPr algn="just"/>
            <a:r>
              <a:rPr lang="it-IT" sz="2000" b="1" dirty="0">
                <a:solidFill>
                  <a:srgbClr val="0070C0"/>
                </a:solidFill>
                <a:latin typeface="Arial"/>
                <a:ea typeface="Times New Roman"/>
                <a:cs typeface="Times New Roman"/>
              </a:rPr>
              <a:t> </a:t>
            </a:r>
            <a:endParaRPr lang="it-IT" sz="1600" dirty="0">
              <a:latin typeface="Calibri"/>
              <a:ea typeface="Times New Roman"/>
              <a:cs typeface="Times New Roman"/>
            </a:endParaRPr>
          </a:p>
          <a:p>
            <a:pPr algn="just"/>
            <a:r>
              <a:rPr lang="it-IT" b="1" kern="1200" dirty="0">
                <a:solidFill>
                  <a:srgbClr val="1F497D"/>
                </a:solidFill>
                <a:latin typeface="Arial"/>
                <a:ea typeface="Arial"/>
                <a:cs typeface="Arial"/>
              </a:rPr>
              <a:t>CONCESSIONI E PARTENARIATO PUBBLICO PRIVATO (ART.101, 104 E 107)</a:t>
            </a:r>
          </a:p>
          <a:p>
            <a:pPr algn="just"/>
            <a:endParaRPr lang="it-IT" b="1" kern="1200" dirty="0">
              <a:solidFill>
                <a:srgbClr val="1F497D"/>
              </a:solidFill>
              <a:latin typeface="Arial"/>
              <a:ea typeface="Arial"/>
              <a:cs typeface="Arial"/>
            </a:endParaRPr>
          </a:p>
          <a:p>
            <a:pPr marL="342900" lvl="0" indent="-342900" algn="just">
              <a:buClr>
                <a:srgbClr val="0D0D0D"/>
              </a:buClr>
              <a:buFont typeface="Symbol"/>
              <a:buChar char=""/>
            </a:pPr>
            <a:r>
              <a:rPr lang="it-IT" sz="1600" b="1" dirty="0">
                <a:latin typeface="Arial"/>
                <a:ea typeface="Times New Roman"/>
                <a:cs typeface="Times New Roman"/>
              </a:rPr>
              <a:t>innalzamento dal 30 al 49% del limite del contributo pubblico massimo ammesso nelle concessioni e nei contrati di partenariato pubblico privato </a:t>
            </a:r>
            <a:r>
              <a:rPr lang="it-IT" sz="1600" dirty="0">
                <a:latin typeface="Arial"/>
                <a:ea typeface="Times New Roman"/>
                <a:cs typeface="Times New Roman"/>
              </a:rPr>
              <a:t>(art.165, comma 2)</a:t>
            </a:r>
            <a:r>
              <a:rPr lang="it-IT" sz="1600" b="1" dirty="0">
                <a:latin typeface="Arial"/>
                <a:ea typeface="Times New Roman"/>
                <a:cs typeface="Times New Roman"/>
              </a:rPr>
              <a:t>; </a:t>
            </a:r>
            <a:endParaRPr lang="it-IT" sz="1600" dirty="0">
              <a:latin typeface="Calibri"/>
              <a:ea typeface="Times New Roman"/>
              <a:cs typeface="Times New Roman"/>
            </a:endParaRPr>
          </a:p>
          <a:p>
            <a:pPr marL="457200" algn="just"/>
            <a:r>
              <a:rPr lang="it-IT" sz="1600" dirty="0">
                <a:highlight>
                  <a:srgbClr val="FFFF00"/>
                </a:highlight>
                <a:latin typeface="Arial"/>
                <a:ea typeface="Times New Roman"/>
                <a:cs typeface="Times New Roman"/>
              </a:rPr>
              <a:t> </a:t>
            </a:r>
            <a:endParaRPr lang="it-IT" sz="1600" dirty="0">
              <a:latin typeface="Calibri"/>
              <a:ea typeface="Times New Roman"/>
              <a:cs typeface="Times New Roman"/>
            </a:endParaRPr>
          </a:p>
          <a:p>
            <a:pPr marL="342900" lvl="0" indent="-342900" algn="just">
              <a:buClr>
                <a:srgbClr val="0D0D0D"/>
              </a:buClr>
              <a:buFont typeface="Symbol"/>
              <a:buChar char=""/>
            </a:pPr>
            <a:r>
              <a:rPr lang="it-IT" sz="1600" dirty="0">
                <a:latin typeface="Arial"/>
                <a:ea typeface="Times New Roman"/>
                <a:cs typeface="Times New Roman"/>
              </a:rPr>
              <a:t>chiarito che il contratto di PPP può essere utilizzato dalle amministrazioni concedenti </a:t>
            </a:r>
            <a:r>
              <a:rPr lang="it-IT" sz="1600" b="1" dirty="0">
                <a:latin typeface="Arial"/>
                <a:ea typeface="Times New Roman"/>
                <a:cs typeface="Times New Roman"/>
              </a:rPr>
              <a:t>per qualsiasi tipologia di opera pubblica</a:t>
            </a:r>
            <a:endParaRPr lang="it-IT" sz="1600" dirty="0">
              <a:latin typeface="Calibri"/>
              <a:ea typeface="Times New Roman"/>
              <a:cs typeface="Times New Roman"/>
            </a:endParaRPr>
          </a:p>
          <a:p>
            <a:pPr marL="228600" algn="just">
              <a:lnSpc>
                <a:spcPct val="107000"/>
              </a:lnSpc>
            </a:pPr>
            <a:r>
              <a:rPr lang="it-IT" dirty="0">
                <a:highlight>
                  <a:srgbClr val="FFFF00"/>
                </a:highlight>
                <a:latin typeface="Calibri"/>
                <a:ea typeface="Times New Roman"/>
                <a:cs typeface="Times New Roman"/>
              </a:rPr>
              <a:t> </a:t>
            </a:r>
            <a:endParaRPr lang="it-IT" sz="1600" dirty="0">
              <a:latin typeface="Calibri"/>
              <a:ea typeface="Times New Roman"/>
              <a:cs typeface="Times New Roman"/>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marL="285750" lvl="0" indent="-285750" algn="just">
              <a:buFont typeface="Arial" panose="020B0604020202020204" pitchFamily="34" charset="0"/>
              <a:buChar char="•"/>
            </a:pPr>
            <a:endParaRPr lang="it-IT" dirty="0">
              <a:latin typeface="Arial"/>
              <a:ea typeface="Times New Roman"/>
              <a:cs typeface="Times New Roman"/>
            </a:endParaRPr>
          </a:p>
          <a:p>
            <a:pPr lvl="0" algn="just"/>
            <a:endParaRPr lang="it-IT"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49</a:t>
            </a:fld>
            <a:endParaRPr lang="it-IT" dirty="0"/>
          </a:p>
        </p:txBody>
      </p:sp>
    </p:spTree>
    <p:extLst>
      <p:ext uri="{BB962C8B-B14F-4D97-AF65-F5344CB8AC3E}">
        <p14:creationId xmlns:p14="http://schemas.microsoft.com/office/powerpoint/2010/main" val="137700469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a:xfrm>
            <a:off x="539552" y="1268760"/>
            <a:ext cx="7488832" cy="4464496"/>
          </a:xfrm>
        </p:spPr>
        <p:txBody>
          <a:bodyPr>
            <a:normAutofit/>
          </a:bodyPr>
          <a:lstStyle/>
          <a:p>
            <a:pPr marL="0" indent="0" algn="just" hangingPunct="0">
              <a:lnSpc>
                <a:spcPct val="120000"/>
              </a:lnSpc>
              <a:spcBef>
                <a:spcPts val="0"/>
              </a:spcBef>
              <a:buClrTx/>
              <a:buSzPts val="1000"/>
              <a:buNone/>
              <a:tabLst>
                <a:tab pos="457200" algn="l"/>
              </a:tabLst>
            </a:pPr>
            <a:r>
              <a:rPr lang="it-IT" sz="1700" b="1" dirty="0" smtClean="0">
                <a:solidFill>
                  <a:srgbClr val="002060"/>
                </a:solidFill>
                <a:latin typeface="Arial"/>
                <a:cs typeface="Times New Roman"/>
                <a:sym typeface="Helvetica"/>
              </a:rPr>
              <a:t>ANTICIPAZIONE DEL PREZZO CONTRATTUALE (Art. 35)</a:t>
            </a:r>
            <a:endParaRPr lang="it-IT" sz="1700" b="1" dirty="0">
              <a:solidFill>
                <a:srgbClr val="002060"/>
              </a:solidFill>
              <a:latin typeface="Arial"/>
              <a:cs typeface="Times New Roman"/>
              <a:sym typeface="Helvetica"/>
            </a:endParaRPr>
          </a:p>
          <a:p>
            <a:pPr marL="0" indent="0" algn="just" hangingPunct="0">
              <a:lnSpc>
                <a:spcPct val="120000"/>
              </a:lnSpc>
              <a:spcBef>
                <a:spcPts val="0"/>
              </a:spcBef>
              <a:buClrTx/>
              <a:buSzPts val="1000"/>
              <a:buNone/>
              <a:tabLst>
                <a:tab pos="457200" algn="l"/>
              </a:tabLst>
            </a:pPr>
            <a:endParaRPr lang="it-IT" sz="1700" b="1" dirty="0">
              <a:solidFill>
                <a:srgbClr val="00000A"/>
              </a:solidFill>
              <a:latin typeface="Arial"/>
              <a:cs typeface="Times New Roman"/>
              <a:sym typeface="Helvetica"/>
            </a:endParaRPr>
          </a:p>
          <a:p>
            <a:r>
              <a:rPr lang="it-IT" sz="1600" b="1" kern="0" dirty="0">
                <a:solidFill>
                  <a:srgbClr val="00000A"/>
                </a:solidFill>
                <a:latin typeface="Arial"/>
              </a:rPr>
              <a:t>20% </a:t>
            </a:r>
            <a:r>
              <a:rPr lang="it-IT" sz="1600" kern="0" dirty="0">
                <a:solidFill>
                  <a:srgbClr val="00000A"/>
                </a:solidFill>
                <a:latin typeface="Arial"/>
              </a:rPr>
              <a:t>del </a:t>
            </a:r>
            <a:r>
              <a:rPr lang="it-IT" sz="1600" b="1" kern="0" dirty="0">
                <a:solidFill>
                  <a:srgbClr val="00000A"/>
                </a:solidFill>
                <a:latin typeface="Arial"/>
              </a:rPr>
              <a:t>valore del contratto </a:t>
            </a:r>
            <a:r>
              <a:rPr lang="it-IT" sz="1600" kern="0" dirty="0">
                <a:solidFill>
                  <a:srgbClr val="00000A"/>
                </a:solidFill>
                <a:latin typeface="Arial"/>
              </a:rPr>
              <a:t>(prima del valore </a:t>
            </a:r>
            <a:r>
              <a:rPr lang="it-IT" sz="1600" b="1" kern="0" dirty="0">
                <a:solidFill>
                  <a:srgbClr val="00000A"/>
                </a:solidFill>
                <a:latin typeface="Arial"/>
              </a:rPr>
              <a:t>stimato dell’appalto)</a:t>
            </a:r>
          </a:p>
          <a:p>
            <a:endParaRPr lang="it-IT" sz="1800" dirty="0"/>
          </a:p>
          <a:p>
            <a:pPr algn="just" hangingPunct="0">
              <a:lnSpc>
                <a:spcPct val="120000"/>
              </a:lnSpc>
              <a:spcBef>
                <a:spcPts val="0"/>
              </a:spcBef>
              <a:buClrTx/>
              <a:buSzPts val="1000"/>
              <a:tabLst>
                <a:tab pos="457200" algn="l"/>
              </a:tabLst>
            </a:pPr>
            <a:endParaRPr lang="it-IT" sz="1700" dirty="0" smtClean="0">
              <a:solidFill>
                <a:srgbClr val="00000A"/>
              </a:solidFill>
              <a:latin typeface="Arial"/>
              <a:cs typeface="Times New Roman"/>
              <a:sym typeface="Helvetica"/>
            </a:endParaRPr>
          </a:p>
          <a:p>
            <a:pPr algn="just" hangingPunct="0">
              <a:lnSpc>
                <a:spcPct val="120000"/>
              </a:lnSpc>
              <a:spcBef>
                <a:spcPts val="0"/>
              </a:spcBef>
              <a:buClrTx/>
              <a:buSzPts val="1000"/>
              <a:tabLst>
                <a:tab pos="457200" algn="l"/>
              </a:tabLst>
            </a:pPr>
            <a:r>
              <a:rPr lang="it-IT" sz="1700" dirty="0">
                <a:solidFill>
                  <a:srgbClr val="00000A"/>
                </a:solidFill>
                <a:latin typeface="Arial"/>
                <a:cs typeface="Times New Roman"/>
              </a:rPr>
              <a:t>tale previsione troverà applicazione, esclusivamente, per i contratti relativi a bandi o avvisi con cui si indice la procedura di scelta del contraente pubblicati successivamente alla data di entrata bin vigore del decreto in commento, </a:t>
            </a:r>
            <a:r>
              <a:rPr lang="it-IT" sz="1700" b="1" dirty="0">
                <a:solidFill>
                  <a:srgbClr val="00000A"/>
                </a:solidFill>
                <a:latin typeface="Arial"/>
                <a:cs typeface="Times New Roman"/>
              </a:rPr>
              <a:t>ossia pubblicati a partire dal 20 </a:t>
            </a:r>
            <a:r>
              <a:rPr lang="it-IT" sz="1700" b="1" dirty="0" smtClean="0">
                <a:solidFill>
                  <a:srgbClr val="00000A"/>
                </a:solidFill>
                <a:latin typeface="Arial"/>
                <a:cs typeface="Times New Roman"/>
              </a:rPr>
              <a:t>maggio </a:t>
            </a:r>
            <a:r>
              <a:rPr lang="it-IT" sz="1700" b="1" dirty="0">
                <a:solidFill>
                  <a:srgbClr val="00000A"/>
                </a:solidFill>
                <a:latin typeface="Arial"/>
                <a:cs typeface="Times New Roman"/>
              </a:rPr>
              <a:t>2017</a:t>
            </a:r>
            <a:r>
              <a:rPr lang="it-IT" sz="1700" dirty="0">
                <a:solidFill>
                  <a:srgbClr val="00000A"/>
                </a:solidFill>
                <a:latin typeface="Arial"/>
                <a:cs typeface="Times New Roman"/>
              </a:rPr>
              <a:t>.   </a:t>
            </a:r>
          </a:p>
          <a:p>
            <a:pPr algn="just" hangingPunct="0">
              <a:lnSpc>
                <a:spcPct val="120000"/>
              </a:lnSpc>
              <a:spcBef>
                <a:spcPts val="0"/>
              </a:spcBef>
              <a:buClrTx/>
              <a:buSzPts val="1000"/>
              <a:tabLst>
                <a:tab pos="457200" algn="l"/>
              </a:tabLst>
            </a:pPr>
            <a:endParaRPr lang="it-IT" sz="1700" dirty="0">
              <a:solidFill>
                <a:srgbClr val="00000A"/>
              </a:solidFill>
              <a:latin typeface="Arial"/>
              <a:cs typeface="Times New Roman"/>
            </a:endParaRPr>
          </a:p>
          <a:p>
            <a:pPr algn="just" hangingPunct="0">
              <a:lnSpc>
                <a:spcPct val="120000"/>
              </a:lnSpc>
              <a:spcBef>
                <a:spcPts val="0"/>
              </a:spcBef>
              <a:buClrTx/>
              <a:buSzPts val="1000"/>
              <a:tabLst>
                <a:tab pos="457200" algn="l"/>
              </a:tabLst>
            </a:pPr>
            <a:endParaRPr lang="it-IT" u="sng" dirty="0"/>
          </a:p>
        </p:txBody>
      </p:sp>
      <p:sp>
        <p:nvSpPr>
          <p:cNvPr id="2" name="Segnaposto numero diapositiva 1"/>
          <p:cNvSpPr>
            <a:spLocks noGrp="1"/>
          </p:cNvSpPr>
          <p:nvPr>
            <p:ph type="sldNum" sz="quarter" idx="2"/>
          </p:nvPr>
        </p:nvSpPr>
        <p:spPr/>
        <p:txBody>
          <a:bodyPr/>
          <a:lstStyle/>
          <a:p>
            <a:fld id="{86CB4B4D-7CA3-9044-876B-883B54F8677D}" type="slidenum">
              <a:rPr lang="it-IT" smtClean="0"/>
              <a:pPr/>
              <a:t>5</a:t>
            </a:fld>
            <a:endParaRPr lang="it-IT" dirty="0"/>
          </a:p>
        </p:txBody>
      </p:sp>
    </p:spTree>
    <p:extLst>
      <p:ext uri="{BB962C8B-B14F-4D97-AF65-F5344CB8AC3E}">
        <p14:creationId xmlns:p14="http://schemas.microsoft.com/office/powerpoint/2010/main" val="4155986530"/>
      </p:ext>
    </p:extLst>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2031325"/>
          </a:xfrm>
          <a:prstGeom prst="rect">
            <a:avLst/>
          </a:prstGeom>
          <a:noFill/>
        </p:spPr>
        <p:txBody>
          <a:bodyPr wrap="square" rtlCol="0">
            <a:spAutoFit/>
          </a:bodyPr>
          <a:lstStyle/>
          <a:p>
            <a:pPr lvl="0" algn="ctr"/>
            <a:endParaRPr lang="it-IT" b="1" dirty="0">
              <a:solidFill>
                <a:srgbClr val="1F497D"/>
              </a:solidFill>
              <a:latin typeface="Arial"/>
              <a:ea typeface="Calibri"/>
              <a:cs typeface="Times New Roman"/>
              <a:sym typeface="Calibri"/>
            </a:endParaRPr>
          </a:p>
          <a:p>
            <a:pPr lvl="0" algn="ctr"/>
            <a:endParaRPr lang="it-IT" b="1" dirty="0">
              <a:solidFill>
                <a:srgbClr val="1F497D"/>
              </a:solidFill>
              <a:latin typeface="Arial"/>
              <a:ea typeface="Calibri"/>
              <a:cs typeface="Times New Roman"/>
              <a:sym typeface="Calibri"/>
            </a:endParaRPr>
          </a:p>
          <a:p>
            <a:pPr lvl="0" algn="ctr"/>
            <a:endParaRPr lang="it-IT" b="1" dirty="0">
              <a:solidFill>
                <a:srgbClr val="1F497D"/>
              </a:solidFill>
              <a:latin typeface="Arial"/>
              <a:ea typeface="Calibri"/>
              <a:cs typeface="Times New Roman"/>
              <a:sym typeface="Calibri"/>
            </a:endParaRPr>
          </a:p>
          <a:p>
            <a:pPr lvl="0" algn="ctr"/>
            <a:r>
              <a:rPr lang="it-IT" sz="2400" b="1" dirty="0">
                <a:solidFill>
                  <a:srgbClr val="1F497D"/>
                </a:solidFill>
                <a:latin typeface="Arial"/>
                <a:ea typeface="Calibri"/>
                <a:cs typeface="Times New Roman"/>
                <a:sym typeface="Calibri"/>
              </a:rPr>
              <a:t>GRAZIE A TUTTI </a:t>
            </a:r>
          </a:p>
          <a:p>
            <a:pPr lvl="0" algn="ctr"/>
            <a:endParaRPr lang="it-IT" sz="2400" b="1" dirty="0">
              <a:solidFill>
                <a:srgbClr val="1F497D"/>
              </a:solidFill>
              <a:latin typeface="Arial"/>
              <a:ea typeface="Calibri"/>
              <a:cs typeface="Times New Roman"/>
              <a:sym typeface="Calibri"/>
            </a:endParaRPr>
          </a:p>
          <a:p>
            <a:pPr lvl="0" algn="ctr"/>
            <a:r>
              <a:rPr lang="it-IT" sz="2400" b="1" dirty="0">
                <a:solidFill>
                  <a:srgbClr val="1F497D"/>
                </a:solidFill>
                <a:latin typeface="Arial"/>
                <a:ea typeface="Calibri"/>
                <a:cs typeface="Times New Roman"/>
                <a:sym typeface="Calibri"/>
              </a:rPr>
              <a:t>PER L’ATTENZIONE!</a:t>
            </a:r>
            <a:endParaRPr lang="it-IT" sz="2400"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50</a:t>
            </a:fld>
            <a:endParaRPr lang="it-IT" dirty="0"/>
          </a:p>
        </p:txBody>
      </p:sp>
    </p:spTree>
    <p:extLst>
      <p:ext uri="{BB962C8B-B14F-4D97-AF65-F5344CB8AC3E}">
        <p14:creationId xmlns:p14="http://schemas.microsoft.com/office/powerpoint/2010/main" val="1477872143"/>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40595" y="1124744"/>
            <a:ext cx="8352804" cy="4413516"/>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LE RETI D’IMPRESA: Definizione </a:t>
            </a:r>
          </a:p>
          <a:p>
            <a:pPr algn="just">
              <a:lnSpc>
                <a:spcPct val="120000"/>
              </a:lnSpc>
            </a:pPr>
            <a:endParaRPr lang="it-IT" kern="1200" dirty="0" smtClean="0">
              <a:solidFill>
                <a:schemeClr val="tx1"/>
              </a:solidFill>
              <a:latin typeface="Arial"/>
              <a:ea typeface="Arial"/>
              <a:cs typeface="Arial"/>
            </a:endParaRPr>
          </a:p>
          <a:p>
            <a:pPr algn="just">
              <a:lnSpc>
                <a:spcPct val="120000"/>
              </a:lnSpc>
            </a:pPr>
            <a:r>
              <a:rPr lang="it-IT" kern="1200" dirty="0" smtClean="0">
                <a:solidFill>
                  <a:schemeClr val="tx1"/>
                </a:solidFill>
                <a:latin typeface="Arial"/>
                <a:ea typeface="Arial"/>
                <a:cs typeface="Arial"/>
              </a:rPr>
              <a:t>Il </a:t>
            </a:r>
            <a:r>
              <a:rPr lang="it-IT" kern="1200" dirty="0">
                <a:solidFill>
                  <a:schemeClr val="tx1"/>
                </a:solidFill>
                <a:latin typeface="Arial"/>
                <a:ea typeface="Arial"/>
                <a:cs typeface="Arial"/>
              </a:rPr>
              <a:t>contratto di rete è un contratto con cui gli imprenditori, </a:t>
            </a:r>
            <a:r>
              <a:rPr lang="it-IT" kern="1200" dirty="0" smtClean="0">
                <a:solidFill>
                  <a:schemeClr val="tx1"/>
                </a:solidFill>
                <a:latin typeface="Arial"/>
                <a:ea typeface="Arial"/>
                <a:cs typeface="Arial"/>
              </a:rPr>
              <a:t>sulla </a:t>
            </a:r>
            <a:r>
              <a:rPr lang="it-IT" kern="1200" dirty="0">
                <a:solidFill>
                  <a:schemeClr val="tx1"/>
                </a:solidFill>
                <a:latin typeface="Arial"/>
                <a:ea typeface="Arial"/>
                <a:cs typeface="Arial"/>
              </a:rPr>
              <a:t>base di un </a:t>
            </a:r>
            <a:r>
              <a:rPr lang="it-IT" b="1" kern="1200" dirty="0">
                <a:solidFill>
                  <a:schemeClr val="tx1"/>
                </a:solidFill>
                <a:latin typeface="Arial"/>
                <a:ea typeface="Arial"/>
                <a:cs typeface="Arial"/>
              </a:rPr>
              <a:t>programma </a:t>
            </a:r>
            <a:r>
              <a:rPr lang="it-IT" b="1" kern="1200" dirty="0" smtClean="0">
                <a:solidFill>
                  <a:schemeClr val="tx1"/>
                </a:solidFill>
                <a:latin typeface="Arial"/>
                <a:ea typeface="Arial"/>
                <a:cs typeface="Arial"/>
              </a:rPr>
              <a:t>comune, si impegnano a </a:t>
            </a:r>
            <a:r>
              <a:rPr lang="it-IT" b="1" kern="1200" dirty="0">
                <a:solidFill>
                  <a:schemeClr val="tx1"/>
                </a:solidFill>
                <a:latin typeface="Arial"/>
                <a:ea typeface="Arial"/>
                <a:cs typeface="Arial"/>
              </a:rPr>
              <a:t>esercitare in comune di una o più attività </a:t>
            </a:r>
            <a:r>
              <a:rPr lang="it-IT" b="1" kern="1200" dirty="0" smtClean="0">
                <a:solidFill>
                  <a:schemeClr val="tx1"/>
                </a:solidFill>
                <a:latin typeface="Arial"/>
                <a:ea typeface="Arial"/>
                <a:cs typeface="Arial"/>
              </a:rPr>
              <a:t>rientranti nell’oggetto </a:t>
            </a:r>
            <a:r>
              <a:rPr lang="it-IT" b="1" kern="1200" dirty="0">
                <a:solidFill>
                  <a:schemeClr val="tx1"/>
                </a:solidFill>
                <a:latin typeface="Arial"/>
                <a:ea typeface="Arial"/>
                <a:cs typeface="Arial"/>
              </a:rPr>
              <a:t>della propria impresa</a:t>
            </a:r>
            <a:r>
              <a:rPr lang="it-IT" kern="1200" dirty="0" smtClean="0">
                <a:solidFill>
                  <a:schemeClr val="tx1"/>
                </a:solidFill>
                <a:latin typeface="Arial"/>
                <a:ea typeface="Arial"/>
                <a:cs typeface="Arial"/>
              </a:rPr>
              <a:t>.</a:t>
            </a:r>
          </a:p>
          <a:p>
            <a:pPr algn="just">
              <a:lnSpc>
                <a:spcPct val="120000"/>
              </a:lnSpc>
            </a:pPr>
            <a:endParaRPr lang="it-IT" b="1" kern="1200" dirty="0" smtClean="0">
              <a:solidFill>
                <a:schemeClr val="tx1"/>
              </a:solidFill>
              <a:latin typeface="Arial"/>
              <a:ea typeface="Arial"/>
              <a:cs typeface="Arial"/>
            </a:endParaRPr>
          </a:p>
          <a:p>
            <a:pPr algn="just">
              <a:lnSpc>
                <a:spcPct val="120000"/>
              </a:lnSpc>
            </a:pPr>
            <a:endParaRPr lang="it-IT" b="1" dirty="0" smtClean="0">
              <a:latin typeface="Calibri"/>
            </a:endParaRPr>
          </a:p>
          <a:p>
            <a:pPr algn="just">
              <a:lnSpc>
                <a:spcPct val="120000"/>
              </a:lnSpc>
            </a:pPr>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partecipazione congiunta alle procedure di gara </a:t>
            </a:r>
            <a:r>
              <a:rPr lang="it-IT" dirty="0">
                <a:latin typeface="Arial" panose="020B0604020202020204" pitchFamily="34" charset="0"/>
                <a:cs typeface="Arial" panose="020B0604020202020204" pitchFamily="34" charset="0"/>
              </a:rPr>
              <a:t>deve </a:t>
            </a:r>
            <a:r>
              <a:rPr lang="it-IT" b="1" dirty="0">
                <a:latin typeface="Arial" panose="020B0604020202020204" pitchFamily="34" charset="0"/>
                <a:cs typeface="Arial" panose="020B0604020202020204" pitchFamily="34" charset="0"/>
              </a:rPr>
              <a:t>risultare fra gli obiettivi strategici del contratto di rete </a:t>
            </a:r>
            <a:r>
              <a:rPr lang="it-IT" dirty="0">
                <a:latin typeface="Arial" panose="020B0604020202020204" pitchFamily="34" charset="0"/>
                <a:cs typeface="Arial" panose="020B0604020202020204" pitchFamily="34" charset="0"/>
              </a:rPr>
              <a:t>e deve essere individuata come uno degli scopi strategici inclusi nel programma comune, nel contempo, di norma, la </a:t>
            </a:r>
            <a:r>
              <a:rPr lang="it-IT" b="1" dirty="0">
                <a:latin typeface="Arial" panose="020B0604020202020204" pitchFamily="34" charset="0"/>
                <a:cs typeface="Arial" panose="020B0604020202020204" pitchFamily="34" charset="0"/>
              </a:rPr>
              <a:t>durata del contratto deve essere commisurata agli obiettivi programmatici </a:t>
            </a:r>
            <a:r>
              <a:rPr lang="it-IT" dirty="0">
                <a:latin typeface="Arial" panose="020B0604020202020204" pitchFamily="34" charset="0"/>
                <a:cs typeface="Arial" panose="020B0604020202020204" pitchFamily="34" charset="0"/>
              </a:rPr>
              <a:t>e, in ogni caso, ai </a:t>
            </a:r>
            <a:r>
              <a:rPr lang="it-IT" b="1" dirty="0">
                <a:latin typeface="Arial" panose="020B0604020202020204" pitchFamily="34" charset="0"/>
                <a:cs typeface="Arial" panose="020B0604020202020204" pitchFamily="34" charset="0"/>
              </a:rPr>
              <a:t>tempi di realizzazione dell’appalto</a:t>
            </a:r>
            <a:r>
              <a:rPr lang="it-IT" dirty="0">
                <a:latin typeface="Arial" panose="020B0604020202020204" pitchFamily="34" charset="0"/>
                <a:cs typeface="Arial" panose="020B0604020202020204" pitchFamily="34" charset="0"/>
              </a:rPr>
              <a:t>.</a:t>
            </a:r>
          </a:p>
          <a:p>
            <a:pPr algn="just">
              <a:lnSpc>
                <a:spcPct val="120000"/>
              </a:lnSpc>
            </a:pPr>
            <a:endParaRPr lang="it-IT" kern="1200" dirty="0" smtClean="0">
              <a:solidFill>
                <a:srgbClr val="1F497D"/>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51</a:t>
            </a:fld>
            <a:endParaRPr lang="it-IT" dirty="0"/>
          </a:p>
        </p:txBody>
      </p:sp>
    </p:spTree>
    <p:extLst>
      <p:ext uri="{BB962C8B-B14F-4D97-AF65-F5344CB8AC3E}">
        <p14:creationId xmlns:p14="http://schemas.microsoft.com/office/powerpoint/2010/main" val="2625720309"/>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5729" y="1462789"/>
            <a:ext cx="8352804" cy="4413516"/>
          </a:xfrm>
          <a:prstGeom prst="rect">
            <a:avLst/>
          </a:prstGeom>
          <a:noFill/>
        </p:spPr>
        <p:txBody>
          <a:bodyPr wrap="square" rtlCol="0">
            <a:spAutoFit/>
          </a:bodyPr>
          <a:lstStyle/>
          <a:p>
            <a:pPr algn="just">
              <a:lnSpc>
                <a:spcPct val="120000"/>
              </a:lnSpc>
            </a:pPr>
            <a:r>
              <a:rPr lang="it-IT" b="1" kern="1200" dirty="0">
                <a:solidFill>
                  <a:srgbClr val="1F497D"/>
                </a:solidFill>
                <a:latin typeface="Arial"/>
                <a:ea typeface="Arial"/>
                <a:cs typeface="Arial"/>
              </a:rPr>
              <a:t>LE RETI D’IMPRESA: </a:t>
            </a:r>
            <a:r>
              <a:rPr lang="it-IT" b="1" kern="1200" dirty="0" smtClean="0">
                <a:solidFill>
                  <a:srgbClr val="1F497D"/>
                </a:solidFill>
                <a:latin typeface="Arial"/>
                <a:ea typeface="Arial"/>
                <a:cs typeface="Arial"/>
              </a:rPr>
              <a:t>Forma e Pubblicità</a:t>
            </a:r>
          </a:p>
          <a:p>
            <a:pPr algn="just">
              <a:lnSpc>
                <a:spcPct val="120000"/>
              </a:lnSpc>
            </a:pPr>
            <a:r>
              <a:rPr lang="it-IT" b="1" kern="1200" dirty="0" smtClean="0">
                <a:solidFill>
                  <a:srgbClr val="1F497D"/>
                </a:solidFill>
                <a:latin typeface="Arial"/>
                <a:ea typeface="Arial"/>
                <a:cs typeface="Arial"/>
              </a:rPr>
              <a:t> </a:t>
            </a:r>
            <a:endParaRPr lang="it-IT" b="1" kern="1200" dirty="0">
              <a:solidFill>
                <a:srgbClr val="1F497D"/>
              </a:solidFill>
              <a:latin typeface="Arial"/>
              <a:ea typeface="Arial"/>
              <a:cs typeface="Arial"/>
            </a:endParaRPr>
          </a:p>
          <a:p>
            <a:pPr algn="just">
              <a:lnSpc>
                <a:spcPct val="120000"/>
              </a:lnSpc>
            </a:pPr>
            <a:r>
              <a:rPr lang="it-IT" kern="1200" dirty="0">
                <a:solidFill>
                  <a:schemeClr val="tx1"/>
                </a:solidFill>
                <a:latin typeface="Arial"/>
                <a:ea typeface="Arial"/>
                <a:cs typeface="Arial"/>
              </a:rPr>
              <a:t>“Il contratto di rete è soggetto </a:t>
            </a:r>
            <a:r>
              <a:rPr lang="it-IT" b="1" kern="1200" dirty="0">
                <a:solidFill>
                  <a:schemeClr val="tx1"/>
                </a:solidFill>
                <a:latin typeface="Arial"/>
                <a:ea typeface="Arial"/>
                <a:cs typeface="Arial"/>
              </a:rPr>
              <a:t>a iscrizione nella sezione del registro delle imprese presso cui è iscritto ciascun partecipante </a:t>
            </a:r>
            <a:r>
              <a:rPr lang="it-IT" kern="1200" dirty="0">
                <a:solidFill>
                  <a:schemeClr val="tx1"/>
                </a:solidFill>
                <a:latin typeface="Arial"/>
                <a:ea typeface="Arial"/>
                <a:cs typeface="Arial"/>
              </a:rPr>
              <a:t>e </a:t>
            </a:r>
            <a:r>
              <a:rPr lang="it-IT" b="1" kern="1200" dirty="0">
                <a:solidFill>
                  <a:schemeClr val="tx1"/>
                </a:solidFill>
                <a:latin typeface="Arial"/>
                <a:ea typeface="Arial"/>
                <a:cs typeface="Arial"/>
              </a:rPr>
              <a:t>l’efficacia del contratto inizia a decorrere da quando </a:t>
            </a:r>
            <a:r>
              <a:rPr lang="it-IT" b="1" kern="1200" dirty="0" err="1">
                <a:solidFill>
                  <a:schemeClr val="tx1"/>
                </a:solidFill>
                <a:latin typeface="Arial"/>
                <a:ea typeface="Arial"/>
                <a:cs typeface="Arial"/>
              </a:rPr>
              <a:t>e’</a:t>
            </a:r>
            <a:r>
              <a:rPr lang="it-IT" b="1" kern="1200" dirty="0">
                <a:solidFill>
                  <a:schemeClr val="tx1"/>
                </a:solidFill>
                <a:latin typeface="Arial"/>
                <a:ea typeface="Arial"/>
                <a:cs typeface="Arial"/>
              </a:rPr>
              <a:t> stata eseguita l’ultima delle iscrizioni prescritte a carico di tutti coloro che ne sono stati sottoscrittori originar</a:t>
            </a:r>
            <a:r>
              <a:rPr lang="it-IT" kern="1200" dirty="0">
                <a:solidFill>
                  <a:schemeClr val="tx1"/>
                </a:solidFill>
                <a:latin typeface="Arial"/>
                <a:ea typeface="Arial"/>
                <a:cs typeface="Arial"/>
              </a:rPr>
              <a:t>i </a:t>
            </a:r>
          </a:p>
          <a:p>
            <a:pPr algn="just">
              <a:lnSpc>
                <a:spcPct val="120000"/>
              </a:lnSpc>
            </a:pPr>
            <a:endParaRPr lang="it-IT" kern="1200" dirty="0">
              <a:solidFill>
                <a:schemeClr val="tx1"/>
              </a:solidFill>
              <a:latin typeface="Arial"/>
              <a:ea typeface="Arial"/>
              <a:cs typeface="Arial"/>
            </a:endParaRPr>
          </a:p>
          <a:p>
            <a:pPr algn="just">
              <a:lnSpc>
                <a:spcPct val="120000"/>
              </a:lnSpc>
            </a:pPr>
            <a:r>
              <a:rPr lang="it-IT" kern="1200" dirty="0">
                <a:solidFill>
                  <a:schemeClr val="tx1"/>
                </a:solidFill>
                <a:latin typeface="Arial"/>
                <a:ea typeface="Arial"/>
                <a:cs typeface="Arial"/>
              </a:rPr>
              <a:t>I contratti di rete, al fine di essere iscritti al Registro Imprese, devono essere</a:t>
            </a:r>
          </a:p>
          <a:p>
            <a:pPr algn="just">
              <a:lnSpc>
                <a:spcPct val="120000"/>
              </a:lnSpc>
            </a:pPr>
            <a:r>
              <a:rPr lang="it-IT" kern="1200" dirty="0">
                <a:solidFill>
                  <a:schemeClr val="tx1"/>
                </a:solidFill>
                <a:latin typeface="Arial"/>
                <a:ea typeface="Arial"/>
                <a:cs typeface="Arial"/>
              </a:rPr>
              <a:t>redatti </a:t>
            </a:r>
            <a:r>
              <a:rPr lang="it-IT" b="1" kern="1200" dirty="0">
                <a:solidFill>
                  <a:schemeClr val="tx1"/>
                </a:solidFill>
                <a:latin typeface="Arial"/>
                <a:ea typeface="Arial"/>
                <a:cs typeface="Arial"/>
              </a:rPr>
              <a:t>per atto pubblico o scrittura privata autenticata</a:t>
            </a:r>
            <a:r>
              <a:rPr lang="it-IT" kern="1200" dirty="0">
                <a:solidFill>
                  <a:schemeClr val="tx1"/>
                </a:solidFill>
                <a:latin typeface="Arial"/>
                <a:ea typeface="Arial"/>
                <a:cs typeface="Arial"/>
              </a:rPr>
              <a:t>, </a:t>
            </a:r>
            <a:r>
              <a:rPr lang="it-IT" b="1" kern="1200" dirty="0">
                <a:solidFill>
                  <a:schemeClr val="tx1"/>
                </a:solidFill>
                <a:latin typeface="Arial"/>
                <a:ea typeface="Arial"/>
                <a:cs typeface="Arial"/>
              </a:rPr>
              <a:t>ovvero per atto</a:t>
            </a:r>
          </a:p>
          <a:p>
            <a:pPr algn="just">
              <a:lnSpc>
                <a:spcPct val="120000"/>
              </a:lnSpc>
            </a:pPr>
            <a:r>
              <a:rPr lang="it-IT" b="1" kern="1200" dirty="0">
                <a:solidFill>
                  <a:schemeClr val="tx1"/>
                </a:solidFill>
                <a:latin typeface="Arial"/>
                <a:ea typeface="Arial"/>
                <a:cs typeface="Arial"/>
              </a:rPr>
              <a:t>firmato digitalmente a norma degli articoli 24 o 25 d.lgs. 82/2005 </a:t>
            </a:r>
            <a:r>
              <a:rPr lang="it-IT" kern="1200" dirty="0">
                <a:solidFill>
                  <a:schemeClr val="tx1"/>
                </a:solidFill>
                <a:latin typeface="Arial"/>
                <a:ea typeface="Arial"/>
                <a:cs typeface="Arial"/>
              </a:rPr>
              <a:t>(Codice</a:t>
            </a:r>
          </a:p>
          <a:p>
            <a:pPr algn="just">
              <a:lnSpc>
                <a:spcPct val="120000"/>
              </a:lnSpc>
            </a:pPr>
            <a:r>
              <a:rPr lang="it-IT" kern="1200" dirty="0">
                <a:solidFill>
                  <a:schemeClr val="tx1"/>
                </a:solidFill>
                <a:latin typeface="Arial"/>
                <a:ea typeface="Arial"/>
                <a:cs typeface="Arial"/>
              </a:rPr>
              <a:t>dell’Amministrazione Digitale cd. C.A.D.) e ss.mm.</a:t>
            </a:r>
          </a:p>
          <a:p>
            <a:pPr algn="just">
              <a:lnSpc>
                <a:spcPct val="120000"/>
              </a:lnSpc>
            </a:pPr>
            <a:endParaRPr lang="it-IT" b="1" kern="1200" dirty="0" smtClean="0">
              <a:solidFill>
                <a:srgbClr val="1F497D"/>
              </a:solidFill>
              <a:latin typeface="Arial"/>
              <a:ea typeface="Arial"/>
              <a:cs typeface="Aria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52</a:t>
            </a:fld>
            <a:endParaRPr lang="it-IT" dirty="0"/>
          </a:p>
        </p:txBody>
      </p:sp>
    </p:spTree>
    <p:extLst>
      <p:ext uri="{BB962C8B-B14F-4D97-AF65-F5344CB8AC3E}">
        <p14:creationId xmlns:p14="http://schemas.microsoft.com/office/powerpoint/2010/main" val="2057261284"/>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9986" y="1524096"/>
            <a:ext cx="8588478" cy="3250121"/>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Tre </a:t>
            </a:r>
            <a:r>
              <a:rPr lang="it-IT" b="1" kern="1200" dirty="0">
                <a:solidFill>
                  <a:srgbClr val="1F497D"/>
                </a:solidFill>
                <a:latin typeface="Arial"/>
                <a:ea typeface="Arial"/>
                <a:cs typeface="Arial"/>
              </a:rPr>
              <a:t>gradi di strutturazione della </a:t>
            </a:r>
            <a:r>
              <a:rPr lang="it-IT" b="1" kern="1200" dirty="0" smtClean="0">
                <a:solidFill>
                  <a:srgbClr val="1F497D"/>
                </a:solidFill>
                <a:latin typeface="Arial"/>
                <a:ea typeface="Arial"/>
                <a:cs typeface="Arial"/>
              </a:rPr>
              <a:t>rete :</a:t>
            </a:r>
          </a:p>
          <a:p>
            <a:pPr algn="just">
              <a:lnSpc>
                <a:spcPct val="120000"/>
              </a:lnSpc>
            </a:pPr>
            <a:endParaRPr lang="it-IT" b="1" kern="1200" dirty="0" smtClean="0">
              <a:solidFill>
                <a:srgbClr val="1F497D"/>
              </a:solidFill>
              <a:latin typeface="Arial"/>
              <a:ea typeface="Arial"/>
              <a:cs typeface="Arial"/>
            </a:endParaRPr>
          </a:p>
          <a:p>
            <a:pPr marL="285750" indent="-285750">
              <a:buFont typeface="Arial" panose="020B0604020202020204" pitchFamily="34" charset="0"/>
              <a:buChar char="•"/>
            </a:pPr>
            <a:r>
              <a:rPr lang="it-IT" dirty="0" smtClean="0">
                <a:latin typeface="Arial" panose="020B0604020202020204" pitchFamily="34" charset="0"/>
                <a:cs typeface="Arial" panose="020B0604020202020204" pitchFamily="34" charset="0"/>
              </a:rPr>
              <a:t>rete </a:t>
            </a:r>
            <a:r>
              <a:rPr lang="it-IT" dirty="0">
                <a:latin typeface="Arial" panose="020B0604020202020204" pitchFamily="34" charset="0"/>
                <a:cs typeface="Arial" panose="020B0604020202020204" pitchFamily="34" charset="0"/>
              </a:rPr>
              <a:t>dotata di organo comune con potere di rappresentanza, ma priva di</a:t>
            </a:r>
          </a:p>
          <a:p>
            <a:r>
              <a:rPr lang="it-IT" dirty="0">
                <a:latin typeface="Arial" panose="020B0604020202020204" pitchFamily="34" charset="0"/>
                <a:cs typeface="Arial" panose="020B0604020202020204" pitchFamily="34" charset="0"/>
              </a:rPr>
              <a:t>soggettività giuridica (</a:t>
            </a:r>
            <a:r>
              <a:rPr lang="it-IT" b="1" dirty="0">
                <a:latin typeface="Arial" panose="020B0604020202020204" pitchFamily="34" charset="0"/>
                <a:cs typeface="Arial" panose="020B0604020202020204" pitchFamily="34" charset="0"/>
              </a:rPr>
              <a:t>cd. rete-contratto</a:t>
            </a:r>
            <a:r>
              <a:rPr lang="it-IT" dirty="0" smtClean="0">
                <a:latin typeface="Arial" panose="020B0604020202020204" pitchFamily="34" charset="0"/>
                <a:cs typeface="Arial" panose="020B0604020202020204" pitchFamily="34" charset="0"/>
              </a:rPr>
              <a:t>);</a:t>
            </a:r>
          </a:p>
          <a:p>
            <a:endParaRPr lang="it-IT" dirty="0">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 rete, priva di soggettività giuridica (cd</a:t>
            </a:r>
            <a:r>
              <a:rPr lang="it-IT" b="1" dirty="0">
                <a:latin typeface="Arial" panose="020B0604020202020204" pitchFamily="34" charset="0"/>
                <a:cs typeface="Arial" panose="020B0604020202020204" pitchFamily="34" charset="0"/>
              </a:rPr>
              <a:t>. rete-contratto</a:t>
            </a:r>
            <a:r>
              <a:rPr lang="it-IT"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dotata di organo</a:t>
            </a:r>
          </a:p>
          <a:p>
            <a:r>
              <a:rPr lang="it-IT" b="1" dirty="0">
                <a:latin typeface="Arial" panose="020B0604020202020204" pitchFamily="34" charset="0"/>
                <a:cs typeface="Arial" panose="020B0604020202020204" pitchFamily="34" charset="0"/>
              </a:rPr>
              <a:t>comune</a:t>
            </a:r>
            <a:r>
              <a:rPr lang="it-IT" dirty="0">
                <a:latin typeface="Arial" panose="020B0604020202020204" pitchFamily="34" charset="0"/>
                <a:cs typeface="Arial" panose="020B0604020202020204" pitchFamily="34" charset="0"/>
              </a:rPr>
              <a:t> privo di potere di rappresentanza o di reti sprovviste di organo</a:t>
            </a:r>
          </a:p>
          <a:p>
            <a:r>
              <a:rPr lang="it-IT" dirty="0">
                <a:latin typeface="Arial" panose="020B0604020202020204" pitchFamily="34" charset="0"/>
                <a:cs typeface="Arial" panose="020B0604020202020204" pitchFamily="34" charset="0"/>
              </a:rPr>
              <a:t>comune</a:t>
            </a:r>
            <a:r>
              <a:rPr lang="it-IT" dirty="0" smtClean="0">
                <a:latin typeface="Arial" panose="020B0604020202020204" pitchFamily="34" charset="0"/>
                <a:cs typeface="Arial" panose="020B0604020202020204" pitchFamily="34" charset="0"/>
              </a:rPr>
              <a:t>;</a:t>
            </a:r>
          </a:p>
          <a:p>
            <a:endParaRPr lang="it-IT" dirty="0">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 rete dotata di organo comune e di soggettività giuridica (</a:t>
            </a:r>
            <a:r>
              <a:rPr lang="it-IT" b="1" dirty="0">
                <a:latin typeface="Arial" panose="020B0604020202020204" pitchFamily="34" charset="0"/>
                <a:cs typeface="Arial" panose="020B0604020202020204" pitchFamily="34" charset="0"/>
              </a:rPr>
              <a:t>cd. rete-soggetto</a:t>
            </a:r>
            <a:r>
              <a:rPr lang="it-IT" dirty="0" smtClean="0">
                <a:latin typeface="Arial" panose="020B0604020202020204" pitchFamily="34" charset="0"/>
                <a:cs typeface="Arial" panose="020B0604020202020204" pitchFamily="34" charset="0"/>
              </a:rPr>
              <a:t>).</a:t>
            </a:r>
          </a:p>
          <a:p>
            <a:endParaRPr lang="it-IT" b="1" kern="1200" dirty="0" smtClean="0">
              <a:solidFill>
                <a:srgbClr val="1F497D"/>
              </a:solidFill>
              <a:latin typeface="Arial" panose="020B0604020202020204" pitchFamily="34" charset="0"/>
              <a:ea typeface="Arial"/>
              <a:cs typeface="Arial" panose="020B0604020202020204" pitchFamily="34" charset="0"/>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53</a:t>
            </a:fld>
            <a:endParaRPr lang="it-IT" dirty="0"/>
          </a:p>
        </p:txBody>
      </p:sp>
    </p:spTree>
    <p:extLst>
      <p:ext uri="{BB962C8B-B14F-4D97-AF65-F5344CB8AC3E}">
        <p14:creationId xmlns:p14="http://schemas.microsoft.com/office/powerpoint/2010/main" val="135026225"/>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9986" y="1492358"/>
            <a:ext cx="8352804" cy="4081117"/>
          </a:xfrm>
          <a:prstGeom prst="rect">
            <a:avLst/>
          </a:prstGeom>
          <a:noFill/>
        </p:spPr>
        <p:txBody>
          <a:bodyPr wrap="square" rtlCol="0">
            <a:spAutoFit/>
          </a:bodyPr>
          <a:lstStyle/>
          <a:p>
            <a:pPr algn="just">
              <a:lnSpc>
                <a:spcPct val="120000"/>
              </a:lnSpc>
            </a:pPr>
            <a:r>
              <a:rPr lang="it-IT" b="1" kern="1200" dirty="0">
                <a:solidFill>
                  <a:srgbClr val="1F497D"/>
                </a:solidFill>
                <a:latin typeface="Arial"/>
                <a:ea typeface="Arial"/>
                <a:cs typeface="Arial"/>
              </a:rPr>
              <a:t>Da tale tripartizione, deriva una diversa partecipazione alle gare</a:t>
            </a:r>
            <a:r>
              <a:rPr lang="it-IT" b="1" kern="1200" dirty="0" smtClean="0">
                <a:solidFill>
                  <a:srgbClr val="1F497D"/>
                </a:solidFill>
                <a:latin typeface="Arial"/>
                <a:ea typeface="Arial"/>
                <a:cs typeface="Arial"/>
              </a:rPr>
              <a:t>:</a:t>
            </a:r>
          </a:p>
          <a:p>
            <a:pPr marL="342900" indent="-342900" algn="just">
              <a:lnSpc>
                <a:spcPct val="120000"/>
              </a:lnSpc>
              <a:buAutoNum type="alphaLcParenR"/>
            </a:pPr>
            <a:r>
              <a:rPr lang="it-IT" dirty="0" smtClean="0">
                <a:latin typeface="Calibri"/>
              </a:rPr>
              <a:t>Nel </a:t>
            </a:r>
            <a:r>
              <a:rPr lang="it-IT" u="sng" dirty="0">
                <a:latin typeface="Calibri"/>
              </a:rPr>
              <a:t>caso di rete dotata di organo comune con potere di rappresentanza</a:t>
            </a:r>
            <a:r>
              <a:rPr lang="it-IT" dirty="0" smtClean="0">
                <a:latin typeface="Calibri"/>
              </a:rPr>
              <a:t>, ma </a:t>
            </a:r>
            <a:r>
              <a:rPr lang="it-IT" b="1" dirty="0">
                <a:latin typeface="Calibri"/>
              </a:rPr>
              <a:t>priva di soggettività giuridica</a:t>
            </a:r>
            <a:r>
              <a:rPr lang="it-IT" dirty="0">
                <a:latin typeface="Calibri"/>
              </a:rPr>
              <a:t>, </a:t>
            </a:r>
            <a:r>
              <a:rPr lang="it-IT" u="sng" dirty="0">
                <a:latin typeface="Calibri"/>
              </a:rPr>
              <a:t>l’organo comune può svolgere il ruolo </a:t>
            </a:r>
            <a:r>
              <a:rPr lang="it-IT" u="sng" dirty="0" smtClean="0">
                <a:latin typeface="Calibri"/>
              </a:rPr>
              <a:t>di mandatario</a:t>
            </a:r>
            <a:r>
              <a:rPr lang="it-IT" dirty="0">
                <a:latin typeface="Calibri"/>
              </a:rPr>
              <a:t>, se in possesso dei requisiti di qualificazione e se </a:t>
            </a:r>
            <a:r>
              <a:rPr lang="it-IT" u="sng" dirty="0">
                <a:latin typeface="Calibri"/>
              </a:rPr>
              <a:t>il contratto </a:t>
            </a:r>
            <a:r>
              <a:rPr lang="it-IT" u="sng" dirty="0" smtClean="0">
                <a:latin typeface="Calibri"/>
              </a:rPr>
              <a:t>di rete </a:t>
            </a:r>
            <a:r>
              <a:rPr lang="it-IT" u="sng" dirty="0">
                <a:latin typeface="Calibri"/>
              </a:rPr>
              <a:t>rechi il mandato allo stesso a presentare domande di partecipazione </a:t>
            </a:r>
            <a:r>
              <a:rPr lang="it-IT" u="sng" dirty="0" smtClean="0">
                <a:latin typeface="Calibri"/>
              </a:rPr>
              <a:t>o offerte </a:t>
            </a:r>
            <a:r>
              <a:rPr lang="it-IT" u="sng" dirty="0">
                <a:latin typeface="Calibri"/>
              </a:rPr>
              <a:t>in corso di </a:t>
            </a:r>
            <a:r>
              <a:rPr lang="it-IT" u="sng" dirty="0" smtClean="0">
                <a:latin typeface="Calibri"/>
              </a:rPr>
              <a:t>gara</a:t>
            </a:r>
            <a:endParaRPr lang="it-IT" dirty="0">
              <a:latin typeface="Calibri"/>
            </a:endParaRPr>
          </a:p>
          <a:p>
            <a:pPr marL="342900" indent="-342900" algn="just">
              <a:lnSpc>
                <a:spcPct val="120000"/>
              </a:lnSpc>
              <a:buAutoNum type="alphaLcParenR"/>
            </a:pPr>
            <a:endParaRPr lang="it-IT" dirty="0" smtClean="0">
              <a:latin typeface="Calibri"/>
            </a:endParaRPr>
          </a:p>
          <a:p>
            <a:pPr algn="just">
              <a:lnSpc>
                <a:spcPct val="120000"/>
              </a:lnSpc>
            </a:pPr>
            <a:r>
              <a:rPr lang="it-IT" dirty="0" smtClean="0">
                <a:latin typeface="Calibri"/>
              </a:rPr>
              <a:t>Ai </a:t>
            </a:r>
            <a:r>
              <a:rPr lang="it-IT" dirty="0">
                <a:latin typeface="Calibri"/>
              </a:rPr>
              <a:t>fini della partecipazione, il mandato conferito con il contratto di rete, è condizione necessaria ma richiede comunque </a:t>
            </a:r>
            <a:r>
              <a:rPr lang="it-IT" b="1" dirty="0">
                <a:latin typeface="Calibri"/>
              </a:rPr>
              <a:t>l’espressa volontà da parte delle imprese di utilizzare quel mandato</a:t>
            </a:r>
            <a:r>
              <a:rPr lang="it-IT" dirty="0">
                <a:latin typeface="Calibri"/>
              </a:rPr>
              <a:t>, pertanto, nella </a:t>
            </a:r>
            <a:r>
              <a:rPr lang="it-IT" b="1" dirty="0">
                <a:latin typeface="Calibri"/>
              </a:rPr>
              <a:t>domanda di partecipazione alla gara devono essere dichiarate le imprese, tutte o alcune, con cui la rete intende partecipare;</a:t>
            </a:r>
          </a:p>
          <a:p>
            <a:pPr marL="342900" indent="-342900" algn="just">
              <a:lnSpc>
                <a:spcPct val="120000"/>
              </a:lnSpc>
              <a:buAutoNum type="alphaLcParenR"/>
            </a:pPr>
            <a:endParaRPr lang="it-IT" dirty="0" smtClean="0">
              <a:latin typeface="Calibri"/>
            </a:endParaRPr>
          </a:p>
          <a:p>
            <a:pPr marL="342900" indent="-342900" algn="just">
              <a:lnSpc>
                <a:spcPct val="120000"/>
              </a:lnSpc>
              <a:buAutoNum type="alphaLcParenR"/>
            </a:pPr>
            <a:endParaRPr lang="it-IT" dirty="0" smtClean="0">
              <a:latin typeface="Calibri"/>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54</a:t>
            </a:fld>
            <a:endParaRPr lang="it-IT" dirty="0"/>
          </a:p>
        </p:txBody>
      </p:sp>
    </p:spTree>
    <p:extLst>
      <p:ext uri="{BB962C8B-B14F-4D97-AF65-F5344CB8AC3E}">
        <p14:creationId xmlns:p14="http://schemas.microsoft.com/office/powerpoint/2010/main" val="1413793794"/>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9986" y="1492358"/>
            <a:ext cx="8352804" cy="4413516"/>
          </a:xfrm>
          <a:prstGeom prst="rect">
            <a:avLst/>
          </a:prstGeom>
          <a:noFill/>
        </p:spPr>
        <p:txBody>
          <a:bodyPr wrap="square" rtlCol="0">
            <a:spAutoFit/>
          </a:bodyPr>
          <a:lstStyle/>
          <a:p>
            <a:pPr algn="just">
              <a:lnSpc>
                <a:spcPct val="120000"/>
              </a:lnSpc>
            </a:pPr>
            <a:r>
              <a:rPr lang="it-IT" b="1" kern="1200" dirty="0">
                <a:solidFill>
                  <a:srgbClr val="1F497D"/>
                </a:solidFill>
                <a:latin typeface="Arial"/>
                <a:ea typeface="Arial"/>
                <a:cs typeface="Arial"/>
              </a:rPr>
              <a:t>Da tale tripartizione, deriva una diversa partecipazione alle gare</a:t>
            </a:r>
            <a:r>
              <a:rPr lang="it-IT" b="1" kern="1200" dirty="0" smtClean="0">
                <a:solidFill>
                  <a:srgbClr val="1F497D"/>
                </a:solidFill>
                <a:latin typeface="Arial"/>
                <a:ea typeface="Arial"/>
                <a:cs typeface="Arial"/>
              </a:rPr>
              <a:t>:</a:t>
            </a:r>
          </a:p>
          <a:p>
            <a:pPr algn="just">
              <a:lnSpc>
                <a:spcPct val="120000"/>
              </a:lnSpc>
            </a:pPr>
            <a:r>
              <a:rPr lang="it-IT" dirty="0" smtClean="0">
                <a:latin typeface="Calibri"/>
              </a:rPr>
              <a:t>b) Nel </a:t>
            </a:r>
            <a:r>
              <a:rPr lang="it-IT" dirty="0">
                <a:latin typeface="Calibri"/>
              </a:rPr>
              <a:t>caso di rete, </a:t>
            </a:r>
            <a:r>
              <a:rPr lang="it-IT" b="1" dirty="0">
                <a:latin typeface="Calibri"/>
              </a:rPr>
              <a:t>priva di soggettività giuridica</a:t>
            </a:r>
            <a:r>
              <a:rPr lang="it-IT" dirty="0">
                <a:latin typeface="Calibri"/>
              </a:rPr>
              <a:t>, dotata di organo comune </a:t>
            </a:r>
            <a:r>
              <a:rPr lang="it-IT" dirty="0" smtClean="0">
                <a:latin typeface="Calibri"/>
              </a:rPr>
              <a:t>privo di </a:t>
            </a:r>
            <a:r>
              <a:rPr lang="it-IT" dirty="0">
                <a:latin typeface="Calibri"/>
              </a:rPr>
              <a:t>potere di rappresentanza o di reti sprovviste di organo comune </a:t>
            </a:r>
            <a:r>
              <a:rPr lang="it-IT" u="sng" dirty="0">
                <a:latin typeface="Calibri"/>
              </a:rPr>
              <a:t>la rete </a:t>
            </a:r>
            <a:r>
              <a:rPr lang="it-IT" u="sng" dirty="0" smtClean="0">
                <a:latin typeface="Calibri"/>
              </a:rPr>
              <a:t>deve individuare </a:t>
            </a:r>
            <a:r>
              <a:rPr lang="it-IT" u="sng" dirty="0">
                <a:latin typeface="Calibri"/>
              </a:rPr>
              <a:t>un’impresa capogruppo che svolge il ruolo di mandataria</a:t>
            </a:r>
            <a:r>
              <a:rPr lang="it-IT" dirty="0">
                <a:latin typeface="Calibri"/>
              </a:rPr>
              <a:t>. </a:t>
            </a:r>
            <a:endParaRPr lang="it-IT" dirty="0" smtClean="0">
              <a:latin typeface="Calibri"/>
            </a:endParaRPr>
          </a:p>
          <a:p>
            <a:pPr algn="just">
              <a:lnSpc>
                <a:spcPct val="120000"/>
              </a:lnSpc>
            </a:pPr>
            <a:endParaRPr lang="it-IT" dirty="0" smtClean="0">
              <a:latin typeface="Calibri"/>
            </a:endParaRPr>
          </a:p>
          <a:p>
            <a:pPr algn="just">
              <a:lnSpc>
                <a:spcPct val="120000"/>
              </a:lnSpc>
            </a:pPr>
            <a:r>
              <a:rPr lang="it-IT" dirty="0">
                <a:latin typeface="Calibri"/>
              </a:rPr>
              <a:t>Non essendoci un mandato conferito con il contratto di rete, la domanda di partecipazione alla gara deve </a:t>
            </a:r>
            <a:r>
              <a:rPr lang="it-IT" b="1" dirty="0">
                <a:latin typeface="Calibri"/>
              </a:rPr>
              <a:t>essere sottoscritta da tutte le imprese appartenenti alla rete</a:t>
            </a:r>
            <a:r>
              <a:rPr lang="it-IT" dirty="0">
                <a:latin typeface="Calibri"/>
              </a:rPr>
              <a:t>, </a:t>
            </a:r>
            <a:r>
              <a:rPr lang="it-IT" b="1" dirty="0">
                <a:latin typeface="Calibri"/>
              </a:rPr>
              <a:t>che intendono partecipare alla gara nella forma del raggruppamento costituito o </a:t>
            </a:r>
            <a:r>
              <a:rPr lang="it-IT" b="1" dirty="0" smtClean="0">
                <a:latin typeface="Calibri"/>
              </a:rPr>
              <a:t>costituendo.  </a:t>
            </a:r>
          </a:p>
          <a:p>
            <a:pPr algn="just">
              <a:lnSpc>
                <a:spcPct val="120000"/>
              </a:lnSpc>
            </a:pPr>
            <a:endParaRPr lang="it-IT" dirty="0" smtClean="0">
              <a:latin typeface="Calibri"/>
            </a:endParaRPr>
          </a:p>
          <a:p>
            <a:pPr algn="just">
              <a:lnSpc>
                <a:spcPct val="120000"/>
              </a:lnSpc>
            </a:pPr>
            <a:r>
              <a:rPr lang="it-IT" dirty="0" smtClean="0">
                <a:latin typeface="Calibri"/>
              </a:rPr>
              <a:t>Valgono </a:t>
            </a:r>
            <a:r>
              <a:rPr lang="it-IT" dirty="0" smtClean="0">
                <a:latin typeface="Calibri"/>
              </a:rPr>
              <a:t>le </a:t>
            </a:r>
            <a:r>
              <a:rPr lang="it-IT" dirty="0">
                <a:latin typeface="Calibri"/>
              </a:rPr>
              <a:t>regole stabilite dal codice per i raggruppamenti di imprese costituiti </a:t>
            </a:r>
            <a:r>
              <a:rPr lang="it-IT" dirty="0" smtClean="0">
                <a:latin typeface="Calibri"/>
              </a:rPr>
              <a:t>o </a:t>
            </a:r>
            <a:r>
              <a:rPr lang="it-IT" dirty="0" smtClean="0">
                <a:latin typeface="Calibri"/>
              </a:rPr>
              <a:t>costituendi</a:t>
            </a:r>
            <a:r>
              <a:rPr lang="it-IT" dirty="0">
                <a:latin typeface="Calibri"/>
              </a:rPr>
              <a:t>.</a:t>
            </a:r>
          </a:p>
          <a:p>
            <a:pPr algn="just">
              <a:lnSpc>
                <a:spcPct val="120000"/>
              </a:lnSpc>
            </a:pPr>
            <a:endParaRPr lang="it-IT" dirty="0">
              <a:latin typeface="Calibri"/>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55</a:t>
            </a:fld>
            <a:endParaRPr lang="it-IT" dirty="0"/>
          </a:p>
        </p:txBody>
      </p:sp>
    </p:spTree>
    <p:extLst>
      <p:ext uri="{BB962C8B-B14F-4D97-AF65-F5344CB8AC3E}">
        <p14:creationId xmlns:p14="http://schemas.microsoft.com/office/powerpoint/2010/main" val="1116718293"/>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9986" y="1502212"/>
            <a:ext cx="8352804" cy="5410712"/>
          </a:xfrm>
          <a:prstGeom prst="rect">
            <a:avLst/>
          </a:prstGeom>
          <a:noFill/>
        </p:spPr>
        <p:txBody>
          <a:bodyPr wrap="square" rtlCol="0">
            <a:spAutoFit/>
          </a:bodyPr>
          <a:lstStyle/>
          <a:p>
            <a:pPr algn="just">
              <a:lnSpc>
                <a:spcPct val="120000"/>
              </a:lnSpc>
            </a:pPr>
            <a:r>
              <a:rPr lang="it-IT" b="1" kern="1200" dirty="0">
                <a:solidFill>
                  <a:srgbClr val="1F497D"/>
                </a:solidFill>
                <a:latin typeface="Arial"/>
                <a:ea typeface="Arial"/>
                <a:cs typeface="Arial"/>
              </a:rPr>
              <a:t>Da tale tripartizione, deriva una diversa partecipazione alle gare</a:t>
            </a:r>
            <a:r>
              <a:rPr lang="it-IT" b="1" kern="1200" dirty="0" smtClean="0">
                <a:solidFill>
                  <a:srgbClr val="1F497D"/>
                </a:solidFill>
                <a:latin typeface="Arial"/>
                <a:ea typeface="Arial"/>
                <a:cs typeface="Arial"/>
              </a:rPr>
              <a:t>:</a:t>
            </a:r>
          </a:p>
          <a:p>
            <a:pPr algn="just">
              <a:lnSpc>
                <a:spcPct val="120000"/>
              </a:lnSpc>
            </a:pPr>
            <a:endParaRPr lang="it-IT" b="1" kern="1200" dirty="0" smtClean="0">
              <a:solidFill>
                <a:srgbClr val="1F497D"/>
              </a:solidFill>
              <a:latin typeface="Arial"/>
              <a:ea typeface="Arial"/>
              <a:cs typeface="Arial"/>
            </a:endParaRPr>
          </a:p>
          <a:p>
            <a:pPr algn="just">
              <a:lnSpc>
                <a:spcPct val="120000"/>
              </a:lnSpc>
            </a:pPr>
            <a:r>
              <a:rPr lang="it-IT" dirty="0">
                <a:latin typeface="Calibri"/>
              </a:rPr>
              <a:t>c) Nel caso in cui </a:t>
            </a:r>
            <a:r>
              <a:rPr lang="it-IT" b="1" dirty="0">
                <a:latin typeface="Calibri"/>
              </a:rPr>
              <a:t>la rete è sia dotata di organo comune e di soggettività giuridica</a:t>
            </a:r>
            <a:r>
              <a:rPr lang="it-IT" dirty="0">
                <a:latin typeface="Calibri"/>
              </a:rPr>
              <a:t>, la domanda di partecipazione presentata dall’organo di rappresentanza comune, assieme alla </a:t>
            </a:r>
            <a:r>
              <a:rPr lang="it-IT" b="1" dirty="0">
                <a:latin typeface="Calibri"/>
              </a:rPr>
              <a:t>copia autentica del contratto di rete</a:t>
            </a:r>
            <a:r>
              <a:rPr lang="it-IT" dirty="0">
                <a:latin typeface="Calibri"/>
              </a:rPr>
              <a:t>, vale a </a:t>
            </a:r>
            <a:r>
              <a:rPr lang="it-IT" dirty="0" smtClean="0">
                <a:latin typeface="Calibri"/>
              </a:rPr>
              <a:t>impegnare tutte </a:t>
            </a:r>
            <a:r>
              <a:rPr lang="it-IT" dirty="0">
                <a:latin typeface="Calibri"/>
              </a:rPr>
              <a:t>le imprese aderenti alla rete, “salvo diversa indicazione in sede di offerta</a:t>
            </a:r>
            <a:r>
              <a:rPr lang="it-IT" dirty="0" smtClean="0">
                <a:latin typeface="Calibri"/>
              </a:rPr>
              <a:t>”.</a:t>
            </a:r>
          </a:p>
          <a:p>
            <a:pPr algn="just">
              <a:lnSpc>
                <a:spcPct val="120000"/>
              </a:lnSpc>
            </a:pPr>
            <a:endParaRPr lang="it-IT" dirty="0">
              <a:latin typeface="Calibri"/>
            </a:endParaRPr>
          </a:p>
          <a:p>
            <a:pPr algn="just">
              <a:lnSpc>
                <a:spcPct val="120000"/>
              </a:lnSpc>
            </a:pPr>
            <a:r>
              <a:rPr lang="it-IT" dirty="0" smtClean="0">
                <a:latin typeface="Calibri" panose="020F0502020204030204" pitchFamily="34" charset="0"/>
              </a:rPr>
              <a:t>L’organo </a:t>
            </a:r>
            <a:r>
              <a:rPr lang="it-IT" dirty="0">
                <a:latin typeface="Calibri" panose="020F0502020204030204" pitchFamily="34" charset="0"/>
              </a:rPr>
              <a:t>comune indicare, in sede di offerta, la composizione dell’aggregazione tra le imprese aderenti al contratto di rete che partecipa alla specifica gara (</a:t>
            </a:r>
            <a:r>
              <a:rPr lang="it-IT" b="1" dirty="0">
                <a:latin typeface="Calibri" panose="020F0502020204030204" pitchFamily="34" charset="0"/>
              </a:rPr>
              <a:t>in assenza di indicazione, l’offerta presentata dall’organo comune impegna tutte le imprese retiste)   </a:t>
            </a:r>
          </a:p>
          <a:p>
            <a:pPr algn="just">
              <a:lnSpc>
                <a:spcPct val="120000"/>
              </a:lnSpc>
            </a:pPr>
            <a:endParaRPr lang="it-IT" dirty="0" smtClean="0">
              <a:latin typeface="Calibri"/>
            </a:endParaRPr>
          </a:p>
          <a:p>
            <a:pPr algn="just">
              <a:lnSpc>
                <a:spcPct val="120000"/>
              </a:lnSpc>
            </a:pPr>
            <a:endParaRPr lang="it-IT" dirty="0">
              <a:latin typeface="Calibri"/>
            </a:endParaRPr>
          </a:p>
          <a:p>
            <a:pPr algn="just">
              <a:lnSpc>
                <a:spcPct val="120000"/>
              </a:lnSpc>
            </a:pPr>
            <a:endParaRPr lang="it-IT" dirty="0" smtClean="0">
              <a:latin typeface="Calibri"/>
            </a:endParaRPr>
          </a:p>
          <a:p>
            <a:pPr algn="just">
              <a:lnSpc>
                <a:spcPct val="120000"/>
              </a:lnSpc>
            </a:pPr>
            <a:endParaRPr lang="it-IT" dirty="0">
              <a:latin typeface="Calibri"/>
            </a:endParaRPr>
          </a:p>
          <a:p>
            <a:pPr algn="just">
              <a:lnSpc>
                <a:spcPct val="120000"/>
              </a:lnSpc>
            </a:pPr>
            <a:endParaRPr lang="it-IT" dirty="0" smtClean="0">
              <a:latin typeface="Calibri"/>
            </a:endParaRPr>
          </a:p>
          <a:p>
            <a:pPr algn="just">
              <a:lnSpc>
                <a:spcPct val="120000"/>
              </a:lnSpc>
            </a:pPr>
            <a:endParaRPr lang="it-IT" dirty="0">
              <a:latin typeface="Calibri"/>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56</a:t>
            </a:fld>
            <a:endParaRPr lang="it-IT" dirty="0"/>
          </a:p>
        </p:txBody>
      </p:sp>
    </p:spTree>
    <p:extLst>
      <p:ext uri="{BB962C8B-B14F-4D97-AF65-F5344CB8AC3E}">
        <p14:creationId xmlns:p14="http://schemas.microsoft.com/office/powerpoint/2010/main" val="2960031588"/>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9986" y="1492358"/>
            <a:ext cx="8352804" cy="3748719"/>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Partecipazione alle gare : </a:t>
            </a:r>
          </a:p>
          <a:p>
            <a:pPr algn="just">
              <a:lnSpc>
                <a:spcPct val="120000"/>
              </a:lnSpc>
            </a:pPr>
            <a:endParaRPr lang="it-IT" dirty="0" smtClean="0">
              <a:latin typeface="Calibri"/>
            </a:endParaRPr>
          </a:p>
          <a:p>
            <a:pPr marL="342900" indent="-342900" algn="just">
              <a:lnSpc>
                <a:spcPct val="120000"/>
              </a:lnSpc>
              <a:buAutoNum type="alphaLcParenR"/>
            </a:pPr>
            <a:r>
              <a:rPr lang="it-IT" dirty="0" smtClean="0">
                <a:latin typeface="Calibri"/>
              </a:rPr>
              <a:t>un’impresa </a:t>
            </a:r>
            <a:r>
              <a:rPr lang="it-IT" dirty="0">
                <a:latin typeface="Calibri"/>
              </a:rPr>
              <a:t>aderente al contratto di rete </a:t>
            </a:r>
            <a:r>
              <a:rPr lang="it-IT" b="1" dirty="0">
                <a:latin typeface="Calibri"/>
              </a:rPr>
              <a:t>può </a:t>
            </a:r>
            <a:r>
              <a:rPr lang="it-IT" b="1" dirty="0" smtClean="0">
                <a:latin typeface="Calibri"/>
              </a:rPr>
              <a:t>scegliere liberamente </a:t>
            </a:r>
            <a:r>
              <a:rPr lang="it-IT" b="1" dirty="0">
                <a:latin typeface="Calibri"/>
              </a:rPr>
              <a:t>se partecipare ad una determinata gara</a:t>
            </a:r>
            <a:r>
              <a:rPr lang="it-IT" dirty="0">
                <a:latin typeface="Calibri"/>
              </a:rPr>
              <a:t>, dal momento che </a:t>
            </a:r>
            <a:r>
              <a:rPr lang="it-IT" dirty="0" smtClean="0">
                <a:latin typeface="Calibri"/>
              </a:rPr>
              <a:t>un contratto </a:t>
            </a:r>
            <a:r>
              <a:rPr lang="it-IT" dirty="0">
                <a:latin typeface="Calibri"/>
              </a:rPr>
              <a:t>di rete vuole rappresentare uno strumento di flessibilità</a:t>
            </a:r>
            <a:r>
              <a:rPr lang="it-IT" dirty="0" smtClean="0">
                <a:latin typeface="Calibri"/>
              </a:rPr>
              <a:t>. La </a:t>
            </a:r>
            <a:r>
              <a:rPr lang="it-IT" dirty="0">
                <a:latin typeface="Calibri"/>
              </a:rPr>
              <a:t>partecipazione alle gare da parte di una rete di imprese non implica, quindi, </a:t>
            </a:r>
            <a:r>
              <a:rPr lang="it-IT" dirty="0" smtClean="0">
                <a:latin typeface="Calibri"/>
              </a:rPr>
              <a:t>la necessità </a:t>
            </a:r>
            <a:r>
              <a:rPr lang="it-IT" dirty="0">
                <a:latin typeface="Calibri"/>
              </a:rPr>
              <a:t>della presenza di tutte le imprese aderenti, in quanto, a seconda dei </a:t>
            </a:r>
            <a:r>
              <a:rPr lang="it-IT" dirty="0" smtClean="0">
                <a:latin typeface="Calibri"/>
              </a:rPr>
              <a:t>tre gradi </a:t>
            </a:r>
            <a:r>
              <a:rPr lang="it-IT" dirty="0">
                <a:latin typeface="Calibri"/>
              </a:rPr>
              <a:t>di strutturazione, è consentito di indicare, di volta in volta, le imprese </a:t>
            </a:r>
            <a:r>
              <a:rPr lang="it-IT" dirty="0" smtClean="0">
                <a:latin typeface="Calibri"/>
              </a:rPr>
              <a:t>con cui </a:t>
            </a:r>
            <a:r>
              <a:rPr lang="it-IT" dirty="0">
                <a:latin typeface="Calibri"/>
              </a:rPr>
              <a:t>la rete partecipa alla gara</a:t>
            </a:r>
            <a:r>
              <a:rPr lang="it-IT" dirty="0" smtClean="0">
                <a:latin typeface="Calibri"/>
              </a:rPr>
              <a:t>.</a:t>
            </a:r>
          </a:p>
          <a:p>
            <a:pPr marL="342900" indent="-342900" algn="just">
              <a:lnSpc>
                <a:spcPct val="120000"/>
              </a:lnSpc>
              <a:buAutoNum type="alphaLcParenR"/>
            </a:pPr>
            <a:endParaRPr lang="it-IT" dirty="0" smtClean="0">
              <a:latin typeface="Calibri"/>
            </a:endParaRPr>
          </a:p>
          <a:p>
            <a:pPr marL="342900" indent="-342900" algn="just">
              <a:lnSpc>
                <a:spcPct val="120000"/>
              </a:lnSpc>
              <a:buAutoNum type="alphaLcParenR"/>
            </a:pPr>
            <a:r>
              <a:rPr lang="it-IT" b="1" dirty="0">
                <a:latin typeface="Calibri"/>
              </a:rPr>
              <a:t>Divieto di contestuale partecipazione alle gare delle imprese aderenti alla </a:t>
            </a:r>
            <a:r>
              <a:rPr lang="it-IT" b="1" dirty="0" smtClean="0">
                <a:latin typeface="Calibri"/>
              </a:rPr>
              <a:t>rete che </a:t>
            </a:r>
            <a:r>
              <a:rPr lang="it-IT" b="1" dirty="0">
                <a:latin typeface="Calibri"/>
              </a:rPr>
              <a:t>intendono partecipare alla gara</a:t>
            </a:r>
            <a:endParaRPr lang="it-IT" b="1" dirty="0" smtClean="0">
              <a:latin typeface="Calibri"/>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57</a:t>
            </a:fld>
            <a:endParaRPr lang="it-IT" dirty="0"/>
          </a:p>
        </p:txBody>
      </p:sp>
    </p:spTree>
    <p:extLst>
      <p:ext uri="{BB962C8B-B14F-4D97-AF65-F5344CB8AC3E}">
        <p14:creationId xmlns:p14="http://schemas.microsoft.com/office/powerpoint/2010/main" val="1075945706"/>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628" y="1556792"/>
            <a:ext cx="8352804" cy="3416320"/>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Requisiti : </a:t>
            </a:r>
          </a:p>
          <a:p>
            <a:pPr algn="just">
              <a:lnSpc>
                <a:spcPct val="120000"/>
              </a:lnSpc>
            </a:pPr>
            <a:endParaRPr lang="it-IT" b="1" kern="1200" dirty="0" smtClean="0">
              <a:solidFill>
                <a:srgbClr val="1F497D"/>
              </a:solidFill>
              <a:latin typeface="Arial"/>
              <a:ea typeface="Arial"/>
              <a:cs typeface="Arial"/>
            </a:endParaRPr>
          </a:p>
          <a:p>
            <a:pPr algn="just">
              <a:lnSpc>
                <a:spcPct val="120000"/>
              </a:lnSpc>
            </a:pPr>
            <a:r>
              <a:rPr lang="it-IT" dirty="0"/>
              <a:t>a) Quanto ai requisiti </a:t>
            </a:r>
            <a:r>
              <a:rPr lang="it-IT" b="1" dirty="0"/>
              <a:t>di ordine generale </a:t>
            </a:r>
            <a:r>
              <a:rPr lang="it-IT" dirty="0"/>
              <a:t>di cui all’articolo 38 del Codice, essi </a:t>
            </a:r>
            <a:r>
              <a:rPr lang="it-IT" b="1" dirty="0" smtClean="0"/>
              <a:t>devono essere </a:t>
            </a:r>
            <a:r>
              <a:rPr lang="it-IT" b="1" dirty="0"/>
              <a:t>posseduti da ciascuna delle imprese aderenti al contratto di rete</a:t>
            </a:r>
            <a:r>
              <a:rPr lang="it-IT" dirty="0"/>
              <a:t>, </a:t>
            </a:r>
            <a:r>
              <a:rPr lang="it-IT" dirty="0" smtClean="0"/>
              <a:t>che intendono </a:t>
            </a:r>
            <a:r>
              <a:rPr lang="it-IT" dirty="0"/>
              <a:t>partecipare alla specifica gara, a prescindere dal grado di </a:t>
            </a:r>
            <a:r>
              <a:rPr lang="it-IT" dirty="0" smtClean="0"/>
              <a:t>strutturazione della </a:t>
            </a:r>
            <a:r>
              <a:rPr lang="it-IT" dirty="0"/>
              <a:t>rete stessa.</a:t>
            </a:r>
          </a:p>
          <a:p>
            <a:pPr algn="just">
              <a:lnSpc>
                <a:spcPct val="120000"/>
              </a:lnSpc>
            </a:pPr>
            <a:endParaRPr lang="it-IT" dirty="0" smtClean="0"/>
          </a:p>
          <a:p>
            <a:pPr algn="just">
              <a:lnSpc>
                <a:spcPct val="120000"/>
              </a:lnSpc>
            </a:pPr>
            <a:r>
              <a:rPr lang="it-IT" dirty="0" smtClean="0"/>
              <a:t>b) Quanto </a:t>
            </a:r>
            <a:r>
              <a:rPr lang="it-IT" dirty="0"/>
              <a:t>ai requisiti di </a:t>
            </a:r>
            <a:r>
              <a:rPr lang="it-IT" b="1" dirty="0"/>
              <a:t>ordine speciale</a:t>
            </a:r>
            <a:r>
              <a:rPr lang="it-IT" dirty="0"/>
              <a:t>, analogamente a quanto </a:t>
            </a:r>
            <a:r>
              <a:rPr lang="it-IT" dirty="0" smtClean="0"/>
              <a:t>previsto dall’articolo 48 del </a:t>
            </a:r>
            <a:r>
              <a:rPr lang="it-IT" dirty="0"/>
              <a:t>Codice, le reti di impresa partecipano alle gare utilizzando </a:t>
            </a:r>
            <a:r>
              <a:rPr lang="it-IT" dirty="0" smtClean="0"/>
              <a:t>e quindi </a:t>
            </a:r>
            <a:r>
              <a:rPr lang="it-IT" b="1" dirty="0"/>
              <a:t>cumulando le qualificazioni/requisiti posseduti dai loro associati.</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58</a:t>
            </a:fld>
            <a:endParaRPr lang="it-IT" dirty="0"/>
          </a:p>
        </p:txBody>
      </p:sp>
    </p:spTree>
    <p:extLst>
      <p:ext uri="{BB962C8B-B14F-4D97-AF65-F5344CB8AC3E}">
        <p14:creationId xmlns:p14="http://schemas.microsoft.com/office/powerpoint/2010/main" val="809768938"/>
      </p:ext>
    </p:extLst>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628" y="1556792"/>
            <a:ext cx="8352804" cy="4081117"/>
          </a:xfrm>
          <a:prstGeom prst="rect">
            <a:avLst/>
          </a:prstGeom>
          <a:noFill/>
        </p:spPr>
        <p:txBody>
          <a:bodyPr wrap="square" rtlCol="0">
            <a:spAutoFit/>
          </a:bodyPr>
          <a:lstStyle/>
          <a:p>
            <a:pPr algn="just">
              <a:lnSpc>
                <a:spcPct val="120000"/>
              </a:lnSpc>
            </a:pPr>
            <a:r>
              <a:rPr lang="it-IT" b="1" kern="1200" dirty="0" smtClean="0">
                <a:solidFill>
                  <a:srgbClr val="1F497D"/>
                </a:solidFill>
                <a:latin typeface="Arial"/>
                <a:ea typeface="Arial"/>
                <a:cs typeface="Arial"/>
              </a:rPr>
              <a:t>Vantaggi  : </a:t>
            </a:r>
          </a:p>
          <a:p>
            <a:pPr marL="342900" indent="-342900" algn="just">
              <a:lnSpc>
                <a:spcPct val="120000"/>
              </a:lnSpc>
              <a:buAutoNum type="alphaLcParenR"/>
            </a:pPr>
            <a:r>
              <a:rPr lang="it-IT" b="1" i="1" dirty="0" smtClean="0"/>
              <a:t>Il distacco </a:t>
            </a:r>
            <a:r>
              <a:rPr lang="it-IT" b="1" i="1" dirty="0"/>
              <a:t>della </a:t>
            </a:r>
            <a:r>
              <a:rPr lang="it-IT" b="1" i="1" dirty="0" smtClean="0"/>
              <a:t>manodopera </a:t>
            </a:r>
            <a:endParaRPr lang="it-IT" b="1" i="1" dirty="0"/>
          </a:p>
          <a:p>
            <a:pPr algn="just">
              <a:lnSpc>
                <a:spcPct val="120000"/>
              </a:lnSpc>
            </a:pPr>
            <a:r>
              <a:rPr lang="it-IT" dirty="0" smtClean="0"/>
              <a:t>Previsione di una forma “</a:t>
            </a:r>
            <a:r>
              <a:rPr lang="it-IT" b="1" dirty="0" smtClean="0"/>
              <a:t>semplifica di distacco</a:t>
            </a:r>
            <a:r>
              <a:rPr lang="it-IT" dirty="0" smtClean="0"/>
              <a:t>”, che incide </a:t>
            </a:r>
            <a:r>
              <a:rPr lang="it-IT" dirty="0"/>
              <a:t>sul profilo dell’interesse,</a:t>
            </a:r>
          </a:p>
          <a:p>
            <a:pPr algn="just">
              <a:lnSpc>
                <a:spcPct val="120000"/>
              </a:lnSpc>
            </a:pPr>
            <a:r>
              <a:rPr lang="it-IT" dirty="0"/>
              <a:t>(che dev’essere sotteso all’impiego del personale in modalità distaccata</a:t>
            </a:r>
            <a:r>
              <a:rPr lang="it-IT" dirty="0" smtClean="0"/>
              <a:t>), stabilendo </a:t>
            </a:r>
            <a:r>
              <a:rPr lang="it-IT" dirty="0"/>
              <a:t>che esso, </a:t>
            </a:r>
            <a:r>
              <a:rPr lang="it-IT" b="1" dirty="0"/>
              <a:t>nell’ipotesi di distacco intra-rete, sorga in automatico, </a:t>
            </a:r>
            <a:r>
              <a:rPr lang="it-IT" b="1" dirty="0" smtClean="0"/>
              <a:t>ovvero sia </a:t>
            </a:r>
            <a:r>
              <a:rPr lang="it-IT" b="1" dirty="0"/>
              <a:t>da considerarsi in re </a:t>
            </a:r>
            <a:r>
              <a:rPr lang="it-IT" b="1" dirty="0" err="1"/>
              <a:t>ipsa</a:t>
            </a:r>
            <a:r>
              <a:rPr lang="it-IT" b="1" dirty="0"/>
              <a:t> venendo, quindi, meno la necessità di dichiararlo </a:t>
            </a:r>
            <a:r>
              <a:rPr lang="it-IT" b="1" dirty="0" smtClean="0"/>
              <a:t>e dimostrarlo</a:t>
            </a:r>
            <a:r>
              <a:rPr lang="it-IT" dirty="0"/>
              <a:t>. </a:t>
            </a:r>
            <a:r>
              <a:rPr lang="it-IT" dirty="0" smtClean="0"/>
              <a:t>(L’interesse </a:t>
            </a:r>
            <a:r>
              <a:rPr lang="it-IT" dirty="0"/>
              <a:t>della parte distaccante sorge automaticamente in forza</a:t>
            </a:r>
          </a:p>
          <a:p>
            <a:pPr algn="just">
              <a:lnSpc>
                <a:spcPct val="120000"/>
              </a:lnSpc>
            </a:pPr>
            <a:r>
              <a:rPr lang="it-IT" dirty="0"/>
              <a:t>dell’operare della </a:t>
            </a:r>
            <a:r>
              <a:rPr lang="it-IT" dirty="0" smtClean="0"/>
              <a:t>rete)</a:t>
            </a:r>
          </a:p>
          <a:p>
            <a:pPr algn="just">
              <a:lnSpc>
                <a:spcPct val="120000"/>
              </a:lnSpc>
            </a:pPr>
            <a:endParaRPr lang="it-IT" dirty="0" smtClean="0"/>
          </a:p>
          <a:p>
            <a:pPr algn="just">
              <a:lnSpc>
                <a:spcPct val="120000"/>
              </a:lnSpc>
            </a:pPr>
            <a:r>
              <a:rPr lang="it-IT" b="1" i="1" dirty="0"/>
              <a:t>b) Regime di </a:t>
            </a:r>
            <a:r>
              <a:rPr lang="it-IT" b="1" i="1" dirty="0" err="1" smtClean="0"/>
              <a:t>codatorialità</a:t>
            </a:r>
            <a:endParaRPr lang="it-IT" b="1" i="1" dirty="0" smtClean="0"/>
          </a:p>
          <a:p>
            <a:pPr algn="just">
              <a:lnSpc>
                <a:spcPct val="120000"/>
              </a:lnSpc>
            </a:pPr>
            <a:r>
              <a:rPr lang="it-IT" dirty="0"/>
              <a:t>un unico rapporto di lavoro può essere instaurato tra un lavoratore e, dal lato dei datori di lavori, una pluralità di soggetti (gli imprenditori retisti appunto)</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59</a:t>
            </a:fld>
            <a:endParaRPr lang="it-IT" dirty="0"/>
          </a:p>
        </p:txBody>
      </p:sp>
    </p:spTree>
    <p:extLst>
      <p:ext uri="{BB962C8B-B14F-4D97-AF65-F5344CB8AC3E}">
        <p14:creationId xmlns:p14="http://schemas.microsoft.com/office/powerpoint/2010/main" val="3415721000"/>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59843"/>
            <a:ext cx="8352804" cy="5726439"/>
          </a:xfrm>
          <a:prstGeom prst="rect">
            <a:avLst/>
          </a:prstGeom>
          <a:noFill/>
        </p:spPr>
        <p:txBody>
          <a:bodyPr wrap="square" rtlCol="0">
            <a:spAutoFit/>
          </a:bodyPr>
          <a:lstStyle/>
          <a:p>
            <a:pPr algn="just">
              <a:lnSpc>
                <a:spcPct val="107000"/>
              </a:lnSpc>
            </a:pPr>
            <a:r>
              <a:rPr lang="it-IT" b="1" kern="1200" dirty="0">
                <a:solidFill>
                  <a:srgbClr val="1F497D"/>
                </a:solidFill>
                <a:latin typeface="Arial"/>
                <a:ea typeface="Arial"/>
                <a:cs typeface="Arial"/>
              </a:rPr>
              <a:t>APPALTO INTEGRATO </a:t>
            </a:r>
            <a:r>
              <a:rPr lang="it-IT" b="1" kern="1200" dirty="0" smtClean="0">
                <a:solidFill>
                  <a:srgbClr val="1F497D"/>
                </a:solidFill>
                <a:latin typeface="Arial"/>
                <a:ea typeface="Arial"/>
                <a:cs typeface="Arial"/>
              </a:rPr>
              <a:t> ( Art. 59)</a:t>
            </a:r>
            <a:endParaRPr lang="it-IT" b="1" kern="1200" dirty="0">
              <a:solidFill>
                <a:srgbClr val="1F497D"/>
              </a:solidFill>
              <a:latin typeface="Arial"/>
              <a:ea typeface="Arial"/>
              <a:cs typeface="Arial"/>
            </a:endParaRPr>
          </a:p>
          <a:p>
            <a:pPr algn="just">
              <a:lnSpc>
                <a:spcPct val="107000"/>
              </a:lnSpc>
            </a:pPr>
            <a:endParaRPr lang="it-IT" b="1" kern="1200" dirty="0">
              <a:solidFill>
                <a:srgbClr val="1F497D"/>
              </a:solidFill>
              <a:latin typeface="Arial"/>
              <a:ea typeface="Arial"/>
              <a:cs typeface="Arial"/>
            </a:endParaRPr>
          </a:p>
          <a:p>
            <a:pPr lvl="0" algn="just">
              <a:buSzPts val="1000"/>
              <a:tabLst>
                <a:tab pos="457200" algn="l"/>
              </a:tabLst>
            </a:pPr>
            <a:r>
              <a:rPr lang="it-IT" sz="1600" b="1" dirty="0" smtClean="0">
                <a:solidFill>
                  <a:srgbClr val="00000A"/>
                </a:solidFill>
                <a:latin typeface="Arial"/>
                <a:ea typeface="Times New Roman"/>
              </a:rPr>
              <a:t>Deroghe</a:t>
            </a:r>
            <a:r>
              <a:rPr lang="it-IT" sz="1600" dirty="0" smtClean="0">
                <a:solidFill>
                  <a:srgbClr val="00000A"/>
                </a:solidFill>
                <a:latin typeface="Arial"/>
                <a:ea typeface="Times New Roman"/>
              </a:rPr>
              <a:t>, accanto a quelle in </a:t>
            </a:r>
            <a:r>
              <a:rPr lang="it-IT" sz="1600" dirty="0">
                <a:solidFill>
                  <a:srgbClr val="00000A"/>
                </a:solidFill>
                <a:latin typeface="Arial"/>
                <a:ea typeface="Times New Roman"/>
              </a:rPr>
              <a:t>materia di </a:t>
            </a:r>
            <a:r>
              <a:rPr lang="it-IT" sz="1600" u="sng" dirty="0">
                <a:solidFill>
                  <a:srgbClr val="00000A"/>
                </a:solidFill>
                <a:latin typeface="Arial"/>
                <a:ea typeface="Times New Roman"/>
              </a:rPr>
              <a:t>affidamento a contraente generale, finanza di progetto, affidamento in concessione, partenariato pubblico privato, contratto di disponibilità</a:t>
            </a:r>
            <a:r>
              <a:rPr lang="it-IT" sz="1600" dirty="0">
                <a:solidFill>
                  <a:srgbClr val="00000A"/>
                </a:solidFill>
                <a:latin typeface="Arial"/>
                <a:ea typeface="Times New Roman"/>
              </a:rPr>
              <a:t>, </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dirty="0" smtClean="0">
                <a:solidFill>
                  <a:srgbClr val="00000A"/>
                </a:solidFill>
                <a:latin typeface="Arial"/>
                <a:ea typeface="Times New Roman"/>
              </a:rPr>
              <a:t>in </a:t>
            </a:r>
            <a:r>
              <a:rPr lang="it-IT" sz="1600" dirty="0">
                <a:solidFill>
                  <a:srgbClr val="00000A"/>
                </a:solidFill>
                <a:latin typeface="Arial"/>
                <a:ea typeface="Times New Roman"/>
              </a:rPr>
              <a:t>caso di </a:t>
            </a:r>
            <a:r>
              <a:rPr lang="it-IT" sz="1600" b="1" dirty="0">
                <a:solidFill>
                  <a:srgbClr val="00000A"/>
                </a:solidFill>
                <a:latin typeface="Arial"/>
                <a:ea typeface="Times New Roman"/>
              </a:rPr>
              <a:t>locazione finanziaria</a:t>
            </a:r>
            <a:r>
              <a:rPr lang="it-IT" sz="1600" dirty="0">
                <a:solidFill>
                  <a:srgbClr val="00000A"/>
                </a:solidFill>
                <a:latin typeface="Arial"/>
                <a:ea typeface="Times New Roman"/>
              </a:rPr>
              <a:t>;</a:t>
            </a:r>
          </a:p>
          <a:p>
            <a:pPr marL="342900" lvl="0" indent="-342900" algn="just">
              <a:buSzPts val="1000"/>
              <a:buFont typeface="Symbol"/>
              <a:buChar char=""/>
              <a:tabLst>
                <a:tab pos="457200" algn="l"/>
              </a:tabLst>
            </a:pPr>
            <a:endParaRPr lang="it-IT" sz="1600" dirty="0" smtClean="0">
              <a:solidFill>
                <a:srgbClr val="00000A"/>
              </a:solidFill>
              <a:latin typeface="Arial"/>
              <a:ea typeface="Times New Roman"/>
            </a:endParaRPr>
          </a:p>
          <a:p>
            <a:pPr marL="342900" lvl="0" indent="-342900" algn="just">
              <a:buSzPts val="1000"/>
              <a:buFont typeface="Symbol"/>
              <a:buChar char=""/>
              <a:tabLst>
                <a:tab pos="457200" algn="l"/>
              </a:tabLst>
            </a:pPr>
            <a:r>
              <a:rPr lang="it-IT" sz="1600" dirty="0" smtClean="0">
                <a:solidFill>
                  <a:srgbClr val="00000A"/>
                </a:solidFill>
                <a:latin typeface="Arial"/>
                <a:ea typeface="Times New Roman"/>
              </a:rPr>
              <a:t>nei </a:t>
            </a:r>
            <a:r>
              <a:rPr lang="it-IT" sz="1600" dirty="0">
                <a:solidFill>
                  <a:srgbClr val="00000A"/>
                </a:solidFill>
                <a:latin typeface="Arial"/>
                <a:ea typeface="Times New Roman"/>
              </a:rPr>
              <a:t>casi in cui </a:t>
            </a:r>
            <a:r>
              <a:rPr lang="it-IT" sz="1600" b="1" dirty="0">
                <a:solidFill>
                  <a:srgbClr val="00000A"/>
                </a:solidFill>
                <a:latin typeface="Arial"/>
                <a:ea typeface="Times New Roman"/>
              </a:rPr>
              <a:t>l’elemento tecnologico o innovativo </a:t>
            </a:r>
            <a:r>
              <a:rPr lang="it-IT" sz="1600" dirty="0">
                <a:solidFill>
                  <a:srgbClr val="00000A"/>
                </a:solidFill>
                <a:latin typeface="Arial"/>
                <a:ea typeface="Times New Roman"/>
              </a:rPr>
              <a:t>delle opere sia </a:t>
            </a:r>
            <a:r>
              <a:rPr lang="it-IT" sz="1600" b="1" dirty="0">
                <a:solidFill>
                  <a:srgbClr val="00000A"/>
                </a:solidFill>
                <a:latin typeface="Arial"/>
                <a:ea typeface="Times New Roman"/>
              </a:rPr>
              <a:t>nettamente prevalente</a:t>
            </a:r>
            <a:r>
              <a:rPr lang="it-IT" sz="1600" dirty="0">
                <a:solidFill>
                  <a:srgbClr val="00000A"/>
                </a:solidFill>
                <a:latin typeface="Arial"/>
                <a:ea typeface="Times New Roman"/>
              </a:rPr>
              <a:t> rispetto all’importo complessivo dei lavori. Obbligo di dare adeguata motivazione</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rPr>
              <a:t>Deroga al divieto di </a:t>
            </a:r>
            <a:r>
              <a:rPr lang="it-IT" sz="1600" b="1" dirty="0">
                <a:solidFill>
                  <a:srgbClr val="00000A"/>
                </a:solidFill>
                <a:latin typeface="Arial"/>
                <a:ea typeface="Times New Roman"/>
              </a:rPr>
              <a:t>appalto integrato per progetti definitivamente approvati alla data di entrata in vigore del Codice (20 aprile 2016)</a:t>
            </a:r>
            <a:r>
              <a:rPr lang="it-IT" sz="1600" dirty="0">
                <a:solidFill>
                  <a:srgbClr val="00000A"/>
                </a:solidFill>
                <a:latin typeface="Arial"/>
                <a:ea typeface="Times New Roman"/>
              </a:rPr>
              <a:t>, a condizione che vengano appaltanti entro 12 mesi dalla data di entrata in vigore della nuova disposizione (art. 216, comma 4 bis)</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dirty="0" smtClean="0">
                <a:solidFill>
                  <a:srgbClr val="00000A"/>
                </a:solidFill>
                <a:latin typeface="Arial"/>
                <a:ea typeface="Times New Roman"/>
              </a:rPr>
              <a:t>Possibilità </a:t>
            </a:r>
            <a:r>
              <a:rPr lang="it-IT" sz="1600" dirty="0">
                <a:solidFill>
                  <a:srgbClr val="00000A"/>
                </a:solidFill>
                <a:latin typeface="Arial"/>
                <a:ea typeface="Times New Roman"/>
              </a:rPr>
              <a:t>di appalto su progetto definitivo per lavori</a:t>
            </a:r>
            <a:r>
              <a:rPr lang="it-IT" sz="1600" b="1" dirty="0">
                <a:solidFill>
                  <a:srgbClr val="00000A"/>
                </a:solidFill>
                <a:latin typeface="Arial"/>
                <a:ea typeface="Times New Roman"/>
              </a:rPr>
              <a:t> sui beni culturali </a:t>
            </a:r>
            <a:r>
              <a:rPr lang="it-IT" sz="1600" dirty="0">
                <a:solidFill>
                  <a:srgbClr val="00000A"/>
                </a:solidFill>
                <a:latin typeface="Arial"/>
                <a:ea typeface="Times New Roman"/>
              </a:rPr>
              <a:t>(art. 147, comma 4)</a:t>
            </a:r>
            <a:endParaRPr lang="it-IT" sz="1600" dirty="0">
              <a:solidFill>
                <a:srgbClr val="00000A"/>
              </a:solidFill>
              <a:ea typeface="Times New Roman"/>
            </a:endParaRPr>
          </a:p>
          <a:p>
            <a:pPr marL="228600" algn="just"/>
            <a:r>
              <a:rPr lang="it-IT" sz="1600" dirty="0">
                <a:solidFill>
                  <a:srgbClr val="0070C0"/>
                </a:solidFill>
                <a:latin typeface="Arial"/>
                <a:ea typeface="Times New Roman"/>
                <a:cs typeface="Times New Roman"/>
              </a:rPr>
              <a:t> </a:t>
            </a:r>
            <a:endParaRPr lang="it-IT" sz="1600" dirty="0">
              <a:solidFill>
                <a:srgbClr val="00000A"/>
              </a:solidFill>
              <a:latin typeface="Calibri"/>
              <a:ea typeface="Times New Roman"/>
              <a:cs typeface="Times New Roman"/>
            </a:endParaRPr>
          </a:p>
          <a:p>
            <a:pPr algn="just">
              <a:lnSpc>
                <a:spcPct val="120000"/>
              </a:lnSpc>
            </a:pPr>
            <a:r>
              <a:rPr lang="it-IT" dirty="0">
                <a:solidFill>
                  <a:srgbClr val="002060"/>
                </a:solidFill>
                <a:ea typeface="Times New Roman"/>
              </a:rPr>
              <a:t> </a:t>
            </a:r>
            <a:endParaRPr lang="it-IT" dirty="0">
              <a:solidFill>
                <a:srgbClr val="00000A"/>
              </a:solidFill>
              <a:ea typeface="Times New Roman"/>
            </a:endParaRPr>
          </a:p>
          <a:p>
            <a:pPr lvl="0" algn="just"/>
            <a:endParaRPr lang="it-IT"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6</a:t>
            </a:fld>
            <a:endParaRPr lang="it-IT" dirty="0"/>
          </a:p>
        </p:txBody>
      </p:sp>
    </p:spTree>
    <p:extLst>
      <p:ext uri="{BB962C8B-B14F-4D97-AF65-F5344CB8AC3E}">
        <p14:creationId xmlns:p14="http://schemas.microsoft.com/office/powerpoint/2010/main" val="514158457"/>
      </p:ext>
    </p:extLst>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0" y="764704"/>
            <a:ext cx="8604448" cy="5184576"/>
          </a:xfrm>
        </p:spPr>
        <p:txBody>
          <a:bodyPr>
            <a:normAutofit/>
          </a:bodyPr>
          <a:lstStyle/>
          <a:p>
            <a:pPr marL="285750" indent="-285750" algn="just">
              <a:spcAft>
                <a:spcPts val="0"/>
              </a:spcAft>
              <a:defRPr/>
            </a:pPr>
            <a:endParaRPr lang="it-IT" b="1" dirty="0">
              <a:latin typeface="Arial" panose="020B0604020202020204" pitchFamily="34" charset="0"/>
              <a:ea typeface="Times New Roman"/>
              <a:cs typeface="Arial" panose="020B0604020202020204" pitchFamily="34" charset="0"/>
            </a:endParaRPr>
          </a:p>
          <a:p>
            <a:pPr marL="0" indent="0" algn="just">
              <a:spcAft>
                <a:spcPts val="0"/>
              </a:spcAft>
              <a:buNone/>
              <a:defRPr/>
            </a:pPr>
            <a:r>
              <a:rPr lang="it-IT" sz="2000" b="1" dirty="0">
                <a:solidFill>
                  <a:srgbClr val="002060"/>
                </a:solidFill>
                <a:latin typeface="Arial" panose="020B0604020202020204" pitchFamily="34" charset="0"/>
                <a:ea typeface="Times New Roman"/>
                <a:cs typeface="Arial" panose="020B0604020202020204" pitchFamily="34" charset="0"/>
              </a:rPr>
              <a:t>GARANZIE</a:t>
            </a:r>
            <a:r>
              <a:rPr lang="it-IT" sz="2200" b="1" dirty="0">
                <a:latin typeface="Arial" panose="020B0604020202020204" pitchFamily="34" charset="0"/>
                <a:ea typeface="Times New Roman"/>
                <a:cs typeface="Arial" panose="020B0604020202020204" pitchFamily="34" charset="0"/>
              </a:rPr>
              <a:t> </a:t>
            </a:r>
          </a:p>
          <a:p>
            <a:pPr marL="0" indent="0" algn="just">
              <a:spcAft>
                <a:spcPts val="0"/>
              </a:spcAft>
              <a:buNone/>
              <a:defRPr/>
            </a:pPr>
            <a:endParaRPr lang="it-IT" b="1" dirty="0">
              <a:latin typeface="Arial" panose="020B0604020202020204" pitchFamily="34" charset="0"/>
              <a:ea typeface="Times New Roman"/>
              <a:cs typeface="Arial" panose="020B0604020202020204" pitchFamily="34" charset="0"/>
            </a:endParaRPr>
          </a:p>
          <a:p>
            <a:pPr marL="285750" indent="-285750" algn="just">
              <a:spcAft>
                <a:spcPts val="0"/>
              </a:spcAft>
              <a:defRPr/>
            </a:pPr>
            <a:r>
              <a:rPr lang="it-IT" sz="1900" b="1" dirty="0">
                <a:latin typeface="Arial" panose="020B0604020202020204" pitchFamily="34" charset="0"/>
                <a:ea typeface="Times New Roman"/>
                <a:cs typeface="Arial" panose="020B0604020202020204" pitchFamily="34" charset="0"/>
              </a:rPr>
              <a:t>eliminazione dell’obbligo di richiedere la cauzione provvisoria, </a:t>
            </a:r>
            <a:r>
              <a:rPr lang="it-IT" sz="1900" dirty="0">
                <a:latin typeface="Arial" panose="020B0604020202020204" pitchFamily="34" charset="0"/>
                <a:ea typeface="Times New Roman"/>
                <a:cs typeface="Arial" panose="020B0604020202020204" pitchFamily="34" charset="0"/>
              </a:rPr>
              <a:t>accompagnata dall’impegno a costituire la garanzia definitiva,   negli </a:t>
            </a:r>
            <a:r>
              <a:rPr lang="it-IT" sz="1900" b="1" dirty="0">
                <a:latin typeface="Arial" panose="020B0604020202020204" pitchFamily="34" charset="0"/>
                <a:ea typeface="Times New Roman"/>
                <a:cs typeface="Arial" panose="020B0604020202020204" pitchFamily="34" charset="0"/>
              </a:rPr>
              <a:t>affidamenti diretti fino a 40.000 euro.</a:t>
            </a:r>
          </a:p>
          <a:p>
            <a:pPr algn="just">
              <a:spcAft>
                <a:spcPts val="0"/>
              </a:spcAft>
              <a:buFont typeface="Arial" charset="0"/>
              <a:buNone/>
              <a:defRPr/>
            </a:pPr>
            <a:r>
              <a:rPr lang="it-IT" sz="1900" dirty="0">
                <a:latin typeface="Arial" panose="020B0604020202020204" pitchFamily="34" charset="0"/>
                <a:ea typeface="Times New Roman"/>
                <a:cs typeface="Arial" panose="020B0604020202020204" pitchFamily="34" charset="0"/>
              </a:rPr>
              <a:t> </a:t>
            </a:r>
          </a:p>
          <a:p>
            <a:pPr marL="285750" indent="-285750" algn="just">
              <a:spcAft>
                <a:spcPts val="0"/>
              </a:spcAft>
              <a:defRPr/>
            </a:pPr>
            <a:r>
              <a:rPr lang="it-IT" sz="1900" b="1" dirty="0">
                <a:latin typeface="Arial" panose="020B0604020202020204" pitchFamily="34" charset="0"/>
                <a:ea typeface="Times New Roman"/>
                <a:cs typeface="Arial" panose="020B0604020202020204" pitchFamily="34" charset="0"/>
              </a:rPr>
              <a:t>riduzione del 50% dell’importo della cauzione provvisoria </a:t>
            </a:r>
            <a:r>
              <a:rPr lang="it-IT" sz="1900" dirty="0">
                <a:latin typeface="Arial" panose="020B0604020202020204" pitchFamily="34" charset="0"/>
                <a:ea typeface="Times New Roman"/>
                <a:cs typeface="Arial" panose="020B0604020202020204" pitchFamily="34" charset="0"/>
              </a:rPr>
              <a:t>in caso di  </a:t>
            </a:r>
            <a:r>
              <a:rPr lang="it-IT" sz="1900" b="1" dirty="0">
                <a:latin typeface="Arial" panose="020B0604020202020204" pitchFamily="34" charset="0"/>
                <a:ea typeface="Times New Roman"/>
                <a:cs typeface="Arial" panose="020B0604020202020204" pitchFamily="34" charset="0"/>
              </a:rPr>
              <a:t>MPMI</a:t>
            </a:r>
          </a:p>
          <a:p>
            <a:pPr algn="just">
              <a:spcAft>
                <a:spcPts val="0"/>
              </a:spcAft>
              <a:buFont typeface="Arial" charset="0"/>
              <a:buNone/>
              <a:defRPr/>
            </a:pPr>
            <a:endParaRPr lang="it-IT" sz="1900" dirty="0">
              <a:latin typeface="Arial" panose="020B0604020202020204" pitchFamily="34" charset="0"/>
              <a:ea typeface="Times New Roman"/>
              <a:cs typeface="Arial" panose="020B0604020202020204" pitchFamily="34" charset="0"/>
            </a:endParaRPr>
          </a:p>
          <a:p>
            <a:pPr marL="285750" indent="-285750" algn="just">
              <a:spcAft>
                <a:spcPts val="0"/>
              </a:spcAft>
              <a:defRPr/>
            </a:pPr>
            <a:r>
              <a:rPr lang="it-IT" sz="1900" b="1" dirty="0">
                <a:latin typeface="Arial" panose="020B0604020202020204" pitchFamily="34" charset="0"/>
                <a:ea typeface="Times New Roman"/>
                <a:cs typeface="Arial" panose="020B0604020202020204" pitchFamily="34" charset="0"/>
              </a:rPr>
              <a:t>eliminazione dell’impegno a costituire la garanzia definitiva in caso di MPMI </a:t>
            </a:r>
          </a:p>
          <a:p>
            <a:pPr marL="285750" indent="-285750" algn="just">
              <a:spcAft>
                <a:spcPts val="0"/>
              </a:spcAft>
              <a:defRPr/>
            </a:pPr>
            <a:endParaRPr lang="it-IT" sz="1900" b="1" dirty="0">
              <a:latin typeface="Arial" panose="020B0604020202020204" pitchFamily="34" charset="0"/>
              <a:ea typeface="Times New Roman"/>
              <a:cs typeface="Arial" panose="020B0604020202020204" pitchFamily="34" charset="0"/>
            </a:endParaRPr>
          </a:p>
          <a:p>
            <a:pPr marL="285750" indent="-285750" algn="just">
              <a:spcAft>
                <a:spcPts val="0"/>
              </a:spcAft>
              <a:defRPr/>
            </a:pPr>
            <a:r>
              <a:rPr lang="it-IT" sz="1900" b="1" dirty="0">
                <a:latin typeface="Arial" panose="020B0604020202020204" pitchFamily="34" charset="0"/>
                <a:ea typeface="Times New Roman"/>
                <a:cs typeface="Arial" panose="020B0604020202020204" pitchFamily="34" charset="0"/>
              </a:rPr>
              <a:t>reintroduzione sull’importo netto progressivo delle prestazioni della ritenuta dello 0,50 per cento; </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60</a:t>
            </a:fld>
            <a:endParaRPr lang="it-IT" dirty="0"/>
          </a:p>
        </p:txBody>
      </p:sp>
    </p:spTree>
    <p:extLst>
      <p:ext uri="{BB962C8B-B14F-4D97-AF65-F5344CB8AC3E}">
        <p14:creationId xmlns:p14="http://schemas.microsoft.com/office/powerpoint/2010/main" val="1851900021"/>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340768"/>
            <a:ext cx="8352804" cy="2031325"/>
          </a:xfrm>
          <a:prstGeom prst="rect">
            <a:avLst/>
          </a:prstGeom>
          <a:noFill/>
        </p:spPr>
        <p:txBody>
          <a:bodyPr wrap="square" rtlCol="0">
            <a:spAutoFit/>
          </a:bodyPr>
          <a:lstStyle/>
          <a:p>
            <a:pPr lvl="0" algn="ctr"/>
            <a:endParaRPr lang="it-IT" b="1" dirty="0">
              <a:solidFill>
                <a:srgbClr val="1F497D"/>
              </a:solidFill>
              <a:latin typeface="Arial"/>
              <a:ea typeface="Calibri"/>
              <a:cs typeface="Times New Roman"/>
              <a:sym typeface="Calibri"/>
            </a:endParaRPr>
          </a:p>
          <a:p>
            <a:pPr lvl="0" algn="ctr"/>
            <a:endParaRPr lang="it-IT" b="1" dirty="0">
              <a:solidFill>
                <a:srgbClr val="1F497D"/>
              </a:solidFill>
              <a:latin typeface="Arial"/>
              <a:ea typeface="Calibri"/>
              <a:cs typeface="Times New Roman"/>
              <a:sym typeface="Calibri"/>
            </a:endParaRPr>
          </a:p>
          <a:p>
            <a:pPr lvl="0" algn="ctr"/>
            <a:endParaRPr lang="it-IT" b="1" dirty="0">
              <a:solidFill>
                <a:srgbClr val="1F497D"/>
              </a:solidFill>
              <a:latin typeface="Arial"/>
              <a:ea typeface="Calibri"/>
              <a:cs typeface="Times New Roman"/>
              <a:sym typeface="Calibri"/>
            </a:endParaRPr>
          </a:p>
          <a:p>
            <a:pPr lvl="0" algn="ctr"/>
            <a:r>
              <a:rPr lang="it-IT" sz="2400" b="1" dirty="0">
                <a:solidFill>
                  <a:srgbClr val="1F497D"/>
                </a:solidFill>
                <a:latin typeface="Arial"/>
                <a:ea typeface="Calibri"/>
                <a:cs typeface="Times New Roman"/>
                <a:sym typeface="Calibri"/>
              </a:rPr>
              <a:t>GRAZIE A TUTTI </a:t>
            </a:r>
          </a:p>
          <a:p>
            <a:pPr lvl="0" algn="ctr"/>
            <a:endParaRPr lang="it-IT" sz="2400" b="1" dirty="0">
              <a:solidFill>
                <a:srgbClr val="1F497D"/>
              </a:solidFill>
              <a:latin typeface="Arial"/>
              <a:ea typeface="Calibri"/>
              <a:cs typeface="Times New Roman"/>
              <a:sym typeface="Calibri"/>
            </a:endParaRPr>
          </a:p>
          <a:p>
            <a:pPr lvl="0" algn="ctr"/>
            <a:r>
              <a:rPr lang="it-IT" sz="2400" b="1" dirty="0">
                <a:solidFill>
                  <a:srgbClr val="1F497D"/>
                </a:solidFill>
                <a:latin typeface="Arial"/>
                <a:ea typeface="Calibri"/>
                <a:cs typeface="Times New Roman"/>
                <a:sym typeface="Calibri"/>
              </a:rPr>
              <a:t>PER L’ATTENZIONE!</a:t>
            </a:r>
            <a:endParaRPr lang="it-IT" sz="2400"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61</a:t>
            </a:fld>
            <a:endParaRPr lang="it-IT" dirty="0"/>
          </a:p>
        </p:txBody>
      </p:sp>
    </p:spTree>
    <p:extLst>
      <p:ext uri="{BB962C8B-B14F-4D97-AF65-F5344CB8AC3E}">
        <p14:creationId xmlns:p14="http://schemas.microsoft.com/office/powerpoint/2010/main" val="325724067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198" y="1311077"/>
            <a:ext cx="8352804" cy="5868466"/>
          </a:xfrm>
          <a:prstGeom prst="rect">
            <a:avLst/>
          </a:prstGeom>
          <a:noFill/>
        </p:spPr>
        <p:txBody>
          <a:bodyPr wrap="square" rtlCol="0">
            <a:spAutoFit/>
          </a:bodyPr>
          <a:lstStyle/>
          <a:p>
            <a:pPr algn="just">
              <a:lnSpc>
                <a:spcPct val="107000"/>
              </a:lnSpc>
            </a:pPr>
            <a:r>
              <a:rPr lang="it-IT" b="1" kern="1200" dirty="0">
                <a:solidFill>
                  <a:srgbClr val="1F497D"/>
                </a:solidFill>
                <a:latin typeface="Arial"/>
                <a:ea typeface="Arial"/>
                <a:cs typeface="Arial"/>
              </a:rPr>
              <a:t>PROCEDURE NEGOZIATE FINO A 1 MLN DI </a:t>
            </a:r>
            <a:r>
              <a:rPr lang="it-IT" b="1" kern="1200" dirty="0" smtClean="0">
                <a:solidFill>
                  <a:srgbClr val="1F497D"/>
                </a:solidFill>
                <a:latin typeface="Arial"/>
                <a:ea typeface="Arial"/>
                <a:cs typeface="Arial"/>
              </a:rPr>
              <a:t>EURO ( Art. 36)</a:t>
            </a:r>
            <a:endParaRPr lang="it-IT" b="1" kern="1200" dirty="0">
              <a:solidFill>
                <a:srgbClr val="1F497D"/>
              </a:solidFill>
              <a:latin typeface="Arial"/>
              <a:ea typeface="Arial"/>
              <a:cs typeface="Arial"/>
            </a:endParaRPr>
          </a:p>
          <a:p>
            <a:pPr algn="just">
              <a:lnSpc>
                <a:spcPct val="107000"/>
              </a:lnSpc>
            </a:pPr>
            <a:endParaRPr lang="it-IT" b="1" kern="1200" dirty="0">
              <a:solidFill>
                <a:srgbClr val="1F497D"/>
              </a:solidFill>
              <a:latin typeface="Arial"/>
              <a:ea typeface="Times New Roman"/>
              <a:cs typeface="Arial"/>
            </a:endParaRPr>
          </a:p>
          <a:p>
            <a:pPr marL="285750" indent="-285750" algn="just">
              <a:lnSpc>
                <a:spcPct val="107000"/>
              </a:lnSpc>
              <a:buFont typeface="Arial" panose="020B0604020202020204" pitchFamily="34" charset="0"/>
              <a:buChar char="•"/>
            </a:pPr>
            <a:r>
              <a:rPr lang="it-IT" sz="1600" dirty="0" smtClean="0">
                <a:latin typeface="Arial"/>
                <a:ea typeface="Times New Roman"/>
                <a:cs typeface="Times New Roman"/>
              </a:rPr>
              <a:t> per </a:t>
            </a:r>
            <a:r>
              <a:rPr lang="it-IT" sz="1600" dirty="0">
                <a:latin typeface="Arial"/>
                <a:ea typeface="Times New Roman"/>
                <a:cs typeface="Times New Roman"/>
              </a:rPr>
              <a:t>gli affidamenti di importo inferiore a 40 mila euro, viene consentito </a:t>
            </a:r>
            <a:r>
              <a:rPr lang="it-IT" sz="1600" b="1" dirty="0">
                <a:latin typeface="Arial"/>
                <a:ea typeface="Times New Roman"/>
                <a:cs typeface="Times New Roman"/>
              </a:rPr>
              <a:t>l’affidamento </a:t>
            </a:r>
            <a:r>
              <a:rPr lang="it-IT" sz="1600" b="1" dirty="0" smtClean="0">
                <a:latin typeface="Arial"/>
                <a:ea typeface="Times New Roman"/>
                <a:cs typeface="Times New Roman"/>
              </a:rPr>
              <a:t>  diretto</a:t>
            </a:r>
            <a:r>
              <a:rPr lang="it-IT" sz="1600" b="1" dirty="0">
                <a:latin typeface="Arial"/>
                <a:ea typeface="Times New Roman"/>
                <a:cs typeface="Times New Roman"/>
              </a:rPr>
              <a:t>, anche senza previa consultazione di due o più operatori economici</a:t>
            </a:r>
            <a:r>
              <a:rPr lang="it-IT" sz="1600" dirty="0">
                <a:latin typeface="Arial"/>
                <a:ea typeface="Times New Roman"/>
                <a:cs typeface="Times New Roman"/>
              </a:rPr>
              <a:t>; possibilità </a:t>
            </a:r>
            <a:r>
              <a:rPr lang="it-IT" sz="1600" dirty="0" smtClean="0">
                <a:latin typeface="Arial"/>
                <a:ea typeface="Times New Roman"/>
                <a:cs typeface="Times New Roman"/>
              </a:rPr>
              <a:t>in tale caso di </a:t>
            </a:r>
            <a:r>
              <a:rPr lang="it-IT" sz="1600" dirty="0">
                <a:latin typeface="Arial"/>
                <a:ea typeface="Times New Roman"/>
                <a:cs typeface="Times New Roman"/>
              </a:rPr>
              <a:t>procedere ad </a:t>
            </a:r>
            <a:r>
              <a:rPr lang="it-IT" sz="1600" b="1" dirty="0">
                <a:latin typeface="Arial"/>
                <a:ea typeface="Times New Roman"/>
                <a:cs typeface="Times New Roman"/>
              </a:rPr>
              <a:t>affidamento diretto tramite determina a contrarre, o atto equivalente</a:t>
            </a:r>
            <a:r>
              <a:rPr lang="it-IT" sz="1600" dirty="0">
                <a:latin typeface="Arial"/>
                <a:ea typeface="Times New Roman"/>
                <a:cs typeface="Times New Roman"/>
              </a:rPr>
              <a:t>, che contenga, in modo semplificato, l’oggetto dell’affidamento, l’importo, il fornitore, le ragioni della scelta, nonché il possesso in capo allo stesso dei requisiti generali e </a:t>
            </a:r>
            <a:r>
              <a:rPr lang="it-IT" sz="1600" dirty="0" smtClean="0">
                <a:latin typeface="Arial"/>
                <a:ea typeface="Times New Roman"/>
                <a:cs typeface="Times New Roman"/>
              </a:rPr>
              <a:t>speciali ( art. 32) . </a:t>
            </a:r>
            <a:endParaRPr lang="it-IT" sz="1600" dirty="0">
              <a:latin typeface="Arial"/>
              <a:ea typeface="Times New Roman"/>
              <a:cs typeface="Times New Roman"/>
            </a:endParaRPr>
          </a:p>
          <a:p>
            <a:pPr algn="just">
              <a:lnSpc>
                <a:spcPct val="107000"/>
              </a:lnSpc>
            </a:pPr>
            <a:endParaRPr lang="it-IT" sz="1600" dirty="0">
              <a:latin typeface="Arial"/>
              <a:ea typeface="Times New Roman"/>
              <a:cs typeface="Times New Roman"/>
            </a:endParaRPr>
          </a:p>
          <a:p>
            <a:pPr marL="342900" lvl="0" indent="-342900" algn="just">
              <a:lnSpc>
                <a:spcPct val="107000"/>
              </a:lnSpc>
              <a:spcAft>
                <a:spcPts val="600"/>
              </a:spcAft>
              <a:buFont typeface="Symbol"/>
              <a:buChar char=""/>
            </a:pPr>
            <a:r>
              <a:rPr lang="it-IT" sz="1600" dirty="0">
                <a:latin typeface="Arial"/>
                <a:ea typeface="Times New Roman"/>
                <a:cs typeface="Times New Roman"/>
              </a:rPr>
              <a:t>nelle procedure negoziate senza bando fino ad 1 mln di euro, </a:t>
            </a:r>
            <a:r>
              <a:rPr lang="it-IT" sz="1600" b="1" dirty="0">
                <a:latin typeface="Arial"/>
                <a:ea typeface="Times New Roman"/>
                <a:cs typeface="Times New Roman"/>
              </a:rPr>
              <a:t>elevazione del numero minimo dei soggetti da invitare</a:t>
            </a:r>
            <a:r>
              <a:rPr lang="it-IT" sz="1600" dirty="0">
                <a:latin typeface="Arial"/>
                <a:ea typeface="Times New Roman"/>
                <a:cs typeface="Times New Roman"/>
              </a:rPr>
              <a:t>, </a:t>
            </a:r>
            <a:r>
              <a:rPr lang="it-IT" sz="1600" dirty="0">
                <a:solidFill>
                  <a:schemeClr val="tx1"/>
                </a:solidFill>
                <a:latin typeface="Arial"/>
                <a:ea typeface="Times New Roman"/>
                <a:cs typeface="Times New Roman"/>
              </a:rPr>
              <a:t>(</a:t>
            </a:r>
            <a:r>
              <a:rPr lang="it-IT" sz="1600" b="1" dirty="0">
                <a:solidFill>
                  <a:schemeClr val="tx1"/>
                </a:solidFill>
                <a:latin typeface="Arial"/>
                <a:ea typeface="Times New Roman"/>
                <a:cs typeface="Times New Roman"/>
              </a:rPr>
              <a:t>10 s</a:t>
            </a:r>
            <a:r>
              <a:rPr lang="it-IT" sz="1600" dirty="0">
                <a:solidFill>
                  <a:schemeClr val="tx1"/>
                </a:solidFill>
                <a:latin typeface="Arial"/>
                <a:ea typeface="Times New Roman"/>
                <a:cs typeface="Times New Roman"/>
              </a:rPr>
              <a:t>oggetti da 40.000 a 150.000 e </a:t>
            </a:r>
            <a:r>
              <a:rPr lang="it-IT" sz="1600" b="1" dirty="0">
                <a:solidFill>
                  <a:schemeClr val="tx1"/>
                </a:solidFill>
                <a:latin typeface="Arial"/>
                <a:ea typeface="Times New Roman"/>
                <a:cs typeface="Times New Roman"/>
              </a:rPr>
              <a:t>15 </a:t>
            </a:r>
            <a:r>
              <a:rPr lang="it-IT" sz="1600" dirty="0">
                <a:solidFill>
                  <a:schemeClr val="tx1"/>
                </a:solidFill>
                <a:latin typeface="Arial"/>
                <a:ea typeface="Times New Roman"/>
                <a:cs typeface="Times New Roman"/>
              </a:rPr>
              <a:t>soggetti per lavori oltre 150.000 e fino ad 1 mln </a:t>
            </a:r>
            <a:r>
              <a:rPr lang="it-IT" sz="1600" dirty="0" smtClean="0">
                <a:solidFill>
                  <a:schemeClr val="tx1"/>
                </a:solidFill>
                <a:latin typeface="Arial"/>
                <a:ea typeface="Times New Roman"/>
                <a:cs typeface="Times New Roman"/>
              </a:rPr>
              <a:t>) </a:t>
            </a:r>
            <a:r>
              <a:rPr lang="it-IT" sz="1600" dirty="0" smtClean="0">
                <a:latin typeface="Arial"/>
                <a:ea typeface="Times New Roman"/>
                <a:cs typeface="Times New Roman"/>
              </a:rPr>
              <a:t>(</a:t>
            </a:r>
            <a:r>
              <a:rPr lang="it-IT" sz="1600" dirty="0">
                <a:latin typeface="Arial"/>
                <a:ea typeface="Times New Roman"/>
                <a:cs typeface="Times New Roman"/>
              </a:rPr>
              <a:t>art. 36 comma 2 lett. b e c) </a:t>
            </a:r>
            <a:endParaRPr lang="it-IT" sz="1600" dirty="0" smtClean="0">
              <a:latin typeface="Arial"/>
              <a:ea typeface="Times New Roman"/>
              <a:cs typeface="Times New Roman"/>
            </a:endParaRPr>
          </a:p>
          <a:p>
            <a:pPr marL="342900" lvl="0" indent="-342900" algn="just">
              <a:buSzPts val="1000"/>
              <a:buFont typeface="Symbol"/>
              <a:buChar char=""/>
              <a:tabLst>
                <a:tab pos="457200" algn="l"/>
              </a:tabLst>
            </a:pPr>
            <a:endParaRPr lang="it-IT" sz="1600" b="1" dirty="0" smtClean="0">
              <a:solidFill>
                <a:srgbClr val="00000A"/>
              </a:solidFill>
              <a:latin typeface="Arial"/>
              <a:ea typeface="Times New Roman"/>
            </a:endParaRPr>
          </a:p>
          <a:p>
            <a:pPr marL="285750" lvl="0" indent="-285750" algn="just">
              <a:lnSpc>
                <a:spcPct val="107000"/>
              </a:lnSpc>
              <a:spcAft>
                <a:spcPts val="600"/>
              </a:spcAft>
              <a:buFont typeface="Arial" panose="020B0604020202020204" pitchFamily="34" charset="0"/>
              <a:buChar char="•"/>
            </a:pPr>
            <a:r>
              <a:rPr lang="it-IT" sz="1600" dirty="0">
                <a:latin typeface="Arial"/>
                <a:ea typeface="Times New Roman"/>
                <a:cs typeface="Times New Roman"/>
              </a:rPr>
              <a:t>viene previsto che la verifica dei requisiti avvenga sull’aggiudicatario, salvo la facoltà della stazione appaltante di estendere la verifica agli altri partecipanti</a:t>
            </a:r>
          </a:p>
          <a:p>
            <a:pPr marL="457200" algn="just">
              <a:lnSpc>
                <a:spcPct val="107000"/>
              </a:lnSpc>
              <a:spcAft>
                <a:spcPts val="600"/>
              </a:spcAft>
            </a:pPr>
            <a:r>
              <a:rPr lang="it-IT" sz="1600" dirty="0">
                <a:latin typeface="Arial"/>
                <a:ea typeface="Times New Roman"/>
                <a:cs typeface="Times New Roman"/>
              </a:rPr>
              <a:t> </a:t>
            </a:r>
          </a:p>
          <a:p>
            <a:pPr algn="just">
              <a:lnSpc>
                <a:spcPct val="107000"/>
              </a:lnSpc>
            </a:pPr>
            <a:r>
              <a:rPr lang="it-IT" i="1" kern="1200" dirty="0">
                <a:solidFill>
                  <a:srgbClr val="1F497D"/>
                </a:solidFill>
                <a:latin typeface="Arial"/>
                <a:ea typeface="Arial"/>
                <a:cs typeface="Arial"/>
              </a:rPr>
              <a:t> </a:t>
            </a:r>
          </a:p>
          <a:p>
            <a:pPr marL="285750" lvl="0" indent="-285750" algn="just">
              <a:buFont typeface="Arial" panose="020B0604020202020204" pitchFamily="34" charset="0"/>
              <a:buChar char="•"/>
            </a:pPr>
            <a:endParaRPr lang="it-IT" sz="1600" dirty="0">
              <a:latin typeface="Arial"/>
              <a:ea typeface="Times New Roman"/>
              <a:cs typeface="Times New Roman"/>
            </a:endParaRPr>
          </a:p>
          <a:p>
            <a:pPr marL="285750" lvl="0" indent="-285750" algn="just">
              <a:buFont typeface="Arial" panose="020B0604020202020204" pitchFamily="34" charset="0"/>
              <a:buChar char="•"/>
            </a:pPr>
            <a:endParaRPr lang="it-IT" sz="1600" dirty="0">
              <a:latin typeface="Arial"/>
              <a:ea typeface="Times New Roman"/>
              <a:cs typeface="Times New Roman"/>
            </a:endParaRPr>
          </a:p>
          <a:p>
            <a:pPr marL="285750" lvl="0" indent="-285750" algn="just">
              <a:buFont typeface="Arial" panose="020B0604020202020204" pitchFamily="34" charset="0"/>
              <a:buChar char="•"/>
            </a:pPr>
            <a:endParaRPr lang="it-IT" sz="1600" dirty="0">
              <a:latin typeface="Arial"/>
              <a:ea typeface="Times New Roman"/>
              <a:cs typeface="Times New Roman"/>
            </a:endParaRPr>
          </a:p>
          <a:p>
            <a:pPr lvl="0" algn="just"/>
            <a:endParaRPr lang="it-IT" sz="1600" dirty="0">
              <a:latin typeface="Arial"/>
              <a:ea typeface="Times New Roman"/>
              <a:cs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7</a:t>
            </a:fld>
            <a:endParaRPr lang="it-IT" dirty="0"/>
          </a:p>
        </p:txBody>
      </p:sp>
    </p:spTree>
    <p:extLst>
      <p:ext uri="{BB962C8B-B14F-4D97-AF65-F5344CB8AC3E}">
        <p14:creationId xmlns:p14="http://schemas.microsoft.com/office/powerpoint/2010/main" val="372417680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268760"/>
            <a:ext cx="8645626" cy="4887492"/>
          </a:xfrm>
          <a:prstGeom prst="rect">
            <a:avLst/>
          </a:prstGeom>
          <a:noFill/>
        </p:spPr>
        <p:txBody>
          <a:bodyPr wrap="square" rtlCol="0">
            <a:spAutoFit/>
          </a:bodyPr>
          <a:lstStyle/>
          <a:p>
            <a:pPr lvl="0" algn="just"/>
            <a:endParaRPr lang="it-IT" kern="1200" dirty="0" smtClean="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a:lnSpc>
                <a:spcPct val="120000"/>
              </a:lnSpc>
            </a:pPr>
            <a:r>
              <a:rPr lang="it-IT" b="1" kern="1200" dirty="0" smtClean="0">
                <a:solidFill>
                  <a:srgbClr val="1F497D"/>
                </a:solidFill>
                <a:latin typeface="Arial"/>
                <a:ea typeface="Arial"/>
                <a:cs typeface="Arial"/>
              </a:rPr>
              <a:t>CALCOLO DELLA SOGLIA DI ANOMALIA ( Art. 97)</a:t>
            </a:r>
          </a:p>
          <a:p>
            <a:pPr marL="457200" algn="just"/>
            <a:r>
              <a:rPr lang="it-IT" sz="1600" dirty="0">
                <a:solidFill>
                  <a:srgbClr val="0070C0"/>
                </a:solidFill>
                <a:latin typeface="Arial"/>
                <a:ea typeface="Times New Roman"/>
              </a:rPr>
              <a:t> </a:t>
            </a:r>
            <a:endParaRPr lang="it-IT" sz="1600" dirty="0">
              <a:solidFill>
                <a:srgbClr val="00000A"/>
              </a:solidFill>
              <a:ea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b="1" dirty="0">
                <a:solidFill>
                  <a:srgbClr val="00000A"/>
                </a:solidFill>
                <a:latin typeface="Arial"/>
                <a:ea typeface="Times New Roman"/>
              </a:rPr>
              <a:t>correzioni dei diversi refusi e modifiche nei metodi di calcolo per la individuazione della soglia di anomalia (art. 97, comma 2</a:t>
            </a:r>
            <a:r>
              <a:rPr lang="it-IT" sz="1600" b="1" dirty="0" smtClean="0">
                <a:solidFill>
                  <a:srgbClr val="00000A"/>
                </a:solidFill>
                <a:latin typeface="Arial"/>
                <a:ea typeface="Times New Roman"/>
              </a:rPr>
              <a:t>);</a:t>
            </a:r>
          </a:p>
          <a:p>
            <a:pPr marL="342900" lvl="0" indent="-342900" algn="just">
              <a:buSzPts val="1000"/>
              <a:buFont typeface="Symbol"/>
              <a:buChar char=""/>
              <a:tabLst>
                <a:tab pos="457200" algn="l"/>
              </a:tabLst>
            </a:pPr>
            <a:endParaRPr lang="it-IT" sz="1600" b="1" dirty="0" smtClean="0">
              <a:solidFill>
                <a:srgbClr val="00000A"/>
              </a:solidFill>
              <a:latin typeface="Arial"/>
              <a:ea typeface="Times New Roman"/>
            </a:endParaRPr>
          </a:p>
          <a:p>
            <a:pPr lvl="0" algn="just">
              <a:buSzPts val="1000"/>
              <a:tabLst>
                <a:tab pos="457200" algn="l"/>
              </a:tabLst>
            </a:pPr>
            <a:r>
              <a:rPr lang="it-IT" sz="1600" b="1" dirty="0" smtClean="0">
                <a:solidFill>
                  <a:srgbClr val="00000A"/>
                </a:solidFill>
                <a:latin typeface="Arial"/>
                <a:ea typeface="Times New Roman"/>
              </a:rPr>
              <a:t>-  metodo lettera a) : cd «taglio delle ali» al venti per cento </a:t>
            </a:r>
          </a:p>
          <a:p>
            <a:pPr lvl="0" algn="just">
              <a:buSzPts val="1000"/>
              <a:tabLst>
                <a:tab pos="457200" algn="l"/>
              </a:tabLst>
            </a:pPr>
            <a:r>
              <a:rPr lang="it-IT" sz="1600" b="1" dirty="0" smtClean="0">
                <a:solidFill>
                  <a:srgbClr val="00000A"/>
                </a:solidFill>
                <a:latin typeface="Arial"/>
                <a:ea typeface="Times New Roman"/>
              </a:rPr>
              <a:t>-  metodo </a:t>
            </a:r>
            <a:r>
              <a:rPr lang="it-IT" sz="1600" b="1" dirty="0">
                <a:solidFill>
                  <a:srgbClr val="00000A"/>
                </a:solidFill>
                <a:latin typeface="Arial"/>
                <a:ea typeface="Times New Roman"/>
              </a:rPr>
              <a:t>lettera </a:t>
            </a:r>
            <a:r>
              <a:rPr lang="it-IT" sz="1600" b="1" dirty="0" smtClean="0">
                <a:solidFill>
                  <a:srgbClr val="00000A"/>
                </a:solidFill>
                <a:latin typeface="Arial"/>
                <a:ea typeface="Times New Roman"/>
              </a:rPr>
              <a:t>b) </a:t>
            </a:r>
            <a:r>
              <a:rPr lang="it-IT" sz="1600" b="1" dirty="0">
                <a:solidFill>
                  <a:srgbClr val="00000A"/>
                </a:solidFill>
                <a:latin typeface="Arial"/>
                <a:ea typeface="Times New Roman"/>
              </a:rPr>
              <a:t>: cd «taglio delle ali» al venti per cento </a:t>
            </a:r>
          </a:p>
          <a:p>
            <a:pPr lvl="0" algn="just">
              <a:buSzPts val="1000"/>
              <a:tabLst>
                <a:tab pos="457200" algn="l"/>
              </a:tabLst>
            </a:pPr>
            <a:r>
              <a:rPr lang="it-IT" sz="1600" b="1" dirty="0" smtClean="0">
                <a:solidFill>
                  <a:srgbClr val="00000A"/>
                </a:solidFill>
                <a:latin typeface="Arial"/>
                <a:ea typeface="Times New Roman"/>
              </a:rPr>
              <a:t>-  metodo </a:t>
            </a:r>
            <a:r>
              <a:rPr lang="it-IT" sz="1600" b="1" dirty="0">
                <a:solidFill>
                  <a:srgbClr val="00000A"/>
                </a:solidFill>
                <a:latin typeface="Arial"/>
                <a:ea typeface="Times New Roman"/>
              </a:rPr>
              <a:t>lettera </a:t>
            </a:r>
            <a:r>
              <a:rPr lang="it-IT" sz="1600" b="1" dirty="0" smtClean="0">
                <a:solidFill>
                  <a:srgbClr val="00000A"/>
                </a:solidFill>
                <a:latin typeface="Arial"/>
                <a:ea typeface="Times New Roman"/>
              </a:rPr>
              <a:t>c) </a:t>
            </a:r>
            <a:r>
              <a:rPr lang="it-IT" sz="1600" b="1" dirty="0">
                <a:solidFill>
                  <a:srgbClr val="00000A"/>
                </a:solidFill>
                <a:latin typeface="Arial"/>
                <a:ea typeface="Times New Roman"/>
              </a:rPr>
              <a:t>: </a:t>
            </a:r>
            <a:r>
              <a:rPr lang="it-IT" sz="1600" dirty="0" smtClean="0">
                <a:solidFill>
                  <a:srgbClr val="00000A"/>
                </a:solidFill>
                <a:latin typeface="Arial"/>
                <a:ea typeface="Times New Roman"/>
              </a:rPr>
              <a:t>media aritmetica dei ribassi </a:t>
            </a:r>
            <a:r>
              <a:rPr lang="it-IT" sz="1600" b="1" dirty="0" smtClean="0">
                <a:solidFill>
                  <a:srgbClr val="00000A"/>
                </a:solidFill>
                <a:latin typeface="Arial"/>
                <a:ea typeface="Times New Roman"/>
              </a:rPr>
              <a:t>con incremento del quindici </a:t>
            </a:r>
            <a:r>
              <a:rPr lang="it-IT" sz="1600" b="1" dirty="0">
                <a:solidFill>
                  <a:srgbClr val="00000A"/>
                </a:solidFill>
                <a:latin typeface="Arial"/>
                <a:ea typeface="Times New Roman"/>
              </a:rPr>
              <a:t>per </a:t>
            </a:r>
            <a:r>
              <a:rPr lang="it-IT" sz="1600" b="1" dirty="0" smtClean="0">
                <a:solidFill>
                  <a:srgbClr val="00000A"/>
                </a:solidFill>
                <a:latin typeface="Arial"/>
                <a:ea typeface="Times New Roman"/>
              </a:rPr>
              <a:t>cento – </a:t>
            </a:r>
            <a:r>
              <a:rPr lang="it-IT" sz="1600" dirty="0" smtClean="0">
                <a:solidFill>
                  <a:srgbClr val="00000A"/>
                </a:solidFill>
                <a:latin typeface="Arial"/>
                <a:ea typeface="Times New Roman"/>
              </a:rPr>
              <a:t>non più incrementata del 20 .</a:t>
            </a:r>
            <a:endParaRPr lang="it-IT" sz="1600" dirty="0">
              <a:solidFill>
                <a:srgbClr val="00000A"/>
              </a:solidFill>
              <a:latin typeface="Arial"/>
              <a:ea typeface="Times New Roman"/>
            </a:endParaRPr>
          </a:p>
          <a:p>
            <a:pPr lvl="0" algn="just">
              <a:buSzPts val="1000"/>
              <a:tabLst>
                <a:tab pos="457200" algn="l"/>
              </a:tabLst>
            </a:pPr>
            <a:r>
              <a:rPr lang="it-IT" sz="1600" b="1" dirty="0" smtClean="0">
                <a:solidFill>
                  <a:srgbClr val="00000A"/>
                </a:solidFill>
                <a:latin typeface="Arial"/>
                <a:ea typeface="Times New Roman"/>
              </a:rPr>
              <a:t>-  metodo </a:t>
            </a:r>
            <a:r>
              <a:rPr lang="it-IT" sz="1600" b="1" dirty="0">
                <a:solidFill>
                  <a:srgbClr val="00000A"/>
                </a:solidFill>
                <a:latin typeface="Arial"/>
                <a:ea typeface="Times New Roman"/>
              </a:rPr>
              <a:t>lettera </a:t>
            </a:r>
            <a:r>
              <a:rPr lang="it-IT" sz="1600" b="1" dirty="0" smtClean="0">
                <a:solidFill>
                  <a:srgbClr val="00000A"/>
                </a:solidFill>
                <a:latin typeface="Arial"/>
                <a:ea typeface="Times New Roman"/>
              </a:rPr>
              <a:t>d ): </a:t>
            </a:r>
            <a:r>
              <a:rPr lang="it-IT" sz="1600" dirty="0" smtClean="0">
                <a:solidFill>
                  <a:srgbClr val="00000A"/>
                </a:solidFill>
                <a:latin typeface="Arial"/>
                <a:ea typeface="Times New Roman"/>
              </a:rPr>
              <a:t>media </a:t>
            </a:r>
            <a:r>
              <a:rPr lang="it-IT" sz="1600" dirty="0">
                <a:solidFill>
                  <a:srgbClr val="00000A"/>
                </a:solidFill>
                <a:latin typeface="Arial"/>
                <a:ea typeface="Times New Roman"/>
              </a:rPr>
              <a:t>aritmetica dei ribassi percentuali di tutte le offerte </a:t>
            </a:r>
            <a:r>
              <a:rPr lang="it-IT" sz="1600" b="1" dirty="0" smtClean="0">
                <a:solidFill>
                  <a:srgbClr val="00000A"/>
                </a:solidFill>
                <a:latin typeface="Arial"/>
                <a:ea typeface="Times New Roman"/>
              </a:rPr>
              <a:t>incrementata del quindici per cento</a:t>
            </a:r>
            <a:r>
              <a:rPr lang="it-IT" sz="1600" dirty="0" smtClean="0">
                <a:solidFill>
                  <a:srgbClr val="00000A"/>
                </a:solidFill>
                <a:latin typeface="Arial"/>
                <a:ea typeface="Times New Roman"/>
              </a:rPr>
              <a:t> – </a:t>
            </a:r>
            <a:r>
              <a:rPr lang="it-IT" sz="1600" dirty="0" smtClean="0">
                <a:solidFill>
                  <a:srgbClr val="00000A"/>
                </a:solidFill>
                <a:latin typeface="Arial"/>
                <a:ea typeface="Times New Roman"/>
              </a:rPr>
              <a:t>non più decurtata del venti per cento - </a:t>
            </a:r>
            <a:endParaRPr lang="it-IT" sz="1600" dirty="0">
              <a:solidFill>
                <a:srgbClr val="00000A"/>
              </a:solidFill>
              <a:latin typeface="Arial"/>
              <a:ea typeface="Times New Roman"/>
            </a:endParaRPr>
          </a:p>
          <a:p>
            <a:pPr algn="just">
              <a:buSzPts val="1000"/>
              <a:tabLst>
                <a:tab pos="457200" algn="l"/>
              </a:tabLst>
            </a:pPr>
            <a:r>
              <a:rPr lang="it-IT" sz="1600" dirty="0" smtClean="0">
                <a:solidFill>
                  <a:srgbClr val="00000A"/>
                </a:solidFill>
                <a:latin typeface="Arial"/>
                <a:ea typeface="Times New Roman"/>
              </a:rPr>
              <a:t>- </a:t>
            </a:r>
            <a:r>
              <a:rPr lang="it-IT" sz="1600" b="1" dirty="0" smtClean="0">
                <a:solidFill>
                  <a:srgbClr val="00000A"/>
                </a:solidFill>
                <a:latin typeface="Arial"/>
                <a:ea typeface="Times New Roman"/>
              </a:rPr>
              <a:t>metodo </a:t>
            </a:r>
            <a:r>
              <a:rPr lang="it-IT" sz="1600" b="1" dirty="0">
                <a:solidFill>
                  <a:srgbClr val="00000A"/>
                </a:solidFill>
                <a:latin typeface="Arial"/>
                <a:ea typeface="Times New Roman"/>
              </a:rPr>
              <a:t>lettera </a:t>
            </a:r>
            <a:r>
              <a:rPr lang="it-IT" sz="1600" b="1" dirty="0">
                <a:solidFill>
                  <a:srgbClr val="00000A"/>
                </a:solidFill>
                <a:latin typeface="Arial"/>
                <a:ea typeface="Times New Roman"/>
              </a:rPr>
              <a:t>e</a:t>
            </a:r>
            <a:r>
              <a:rPr lang="it-IT" sz="1600" b="1" dirty="0" smtClean="0">
                <a:solidFill>
                  <a:srgbClr val="00000A"/>
                </a:solidFill>
                <a:latin typeface="Arial"/>
                <a:ea typeface="Times New Roman"/>
              </a:rPr>
              <a:t>) </a:t>
            </a:r>
            <a:r>
              <a:rPr lang="it-IT" sz="1600" b="1" dirty="0" smtClean="0">
                <a:solidFill>
                  <a:srgbClr val="00000A"/>
                </a:solidFill>
                <a:latin typeface="Arial"/>
                <a:ea typeface="Times New Roman"/>
              </a:rPr>
              <a:t>: coefficiente tra </a:t>
            </a:r>
            <a:r>
              <a:rPr lang="it-IT" sz="1600" b="1" dirty="0">
                <a:solidFill>
                  <a:srgbClr val="00000A"/>
                </a:solidFill>
                <a:latin typeface="Arial"/>
                <a:ea typeface="Times New Roman"/>
              </a:rPr>
              <a:t>i seguenti valori: 0,6; 0,7; 0,8; </a:t>
            </a:r>
            <a:r>
              <a:rPr lang="it-IT" sz="1600" b="1" dirty="0" smtClean="0">
                <a:solidFill>
                  <a:srgbClr val="00000A"/>
                </a:solidFill>
                <a:latin typeface="Arial"/>
                <a:ea typeface="Times New Roman"/>
              </a:rPr>
              <a:t>0,9 – </a:t>
            </a:r>
            <a:r>
              <a:rPr lang="it-IT" sz="1600" b="1" dirty="0">
                <a:solidFill>
                  <a:srgbClr val="00000A"/>
                </a:solidFill>
                <a:latin typeface="Arial"/>
                <a:ea typeface="Times New Roman"/>
              </a:rPr>
              <a:t>prima 0,6; </a:t>
            </a:r>
            <a:r>
              <a:rPr lang="it-IT" sz="1600" b="1" dirty="0" smtClean="0">
                <a:solidFill>
                  <a:srgbClr val="00000A"/>
                </a:solidFill>
                <a:latin typeface="Arial"/>
                <a:ea typeface="Times New Roman"/>
              </a:rPr>
              <a:t>0,8; 1; 1,2 .</a:t>
            </a:r>
            <a:endParaRPr lang="it-IT" sz="1600" b="1" dirty="0">
              <a:solidFill>
                <a:srgbClr val="00000A"/>
              </a:solidFill>
              <a:latin typeface="Arial"/>
              <a:ea typeface="Times New Roman"/>
            </a:endParaRPr>
          </a:p>
          <a:p>
            <a:pPr marL="34290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b="1" dirty="0">
                <a:solidFill>
                  <a:srgbClr val="00000A"/>
                </a:solidFill>
                <a:latin typeface="Arial"/>
                <a:ea typeface="Times New Roman"/>
              </a:rPr>
              <a:t>Il calcolo di cui al comma 2 è effettuato ove il numero delle offerte ammesse sia pari o superiore a cinque (prima 10)</a:t>
            </a:r>
          </a:p>
          <a:p>
            <a:pPr marL="342900" lvl="0" indent="-342900" algn="just">
              <a:buSzPts val="1000"/>
              <a:buFont typeface="Symbol"/>
              <a:buChar char=""/>
              <a:tabLst>
                <a:tab pos="457200" algn="l"/>
              </a:tabLst>
            </a:pPr>
            <a:endParaRPr lang="it-IT" sz="1600" dirty="0">
              <a:solidFill>
                <a:srgbClr val="00000A"/>
              </a:solidFil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8</a:t>
            </a:fld>
            <a:endParaRPr lang="it-IT" dirty="0"/>
          </a:p>
        </p:txBody>
      </p:sp>
    </p:spTree>
    <p:extLst>
      <p:ext uri="{BB962C8B-B14F-4D97-AF65-F5344CB8AC3E}">
        <p14:creationId xmlns:p14="http://schemas.microsoft.com/office/powerpoint/2010/main" val="123712543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268760"/>
            <a:ext cx="8645626" cy="3656386"/>
          </a:xfrm>
          <a:prstGeom prst="rect">
            <a:avLst/>
          </a:prstGeom>
          <a:noFill/>
        </p:spPr>
        <p:txBody>
          <a:bodyPr wrap="square" rtlCol="0">
            <a:spAutoFit/>
          </a:bodyPr>
          <a:lstStyle/>
          <a:p>
            <a:pPr lvl="0" algn="just"/>
            <a:endParaRPr lang="it-IT" kern="1200" dirty="0">
              <a:ln w="12700" cap="flat" cmpd="sng" algn="ctr">
                <a:solidFill>
                  <a:srgbClr val="675D59"/>
                </a:solidFill>
                <a:prstDash val="solid"/>
                <a:round/>
              </a:ln>
              <a:solidFill>
                <a:srgbClr val="0070C0"/>
              </a:solidFill>
              <a:effectLst>
                <a:outerShdw blurRad="50800" dist="38100" dir="8100000" algn="tr">
                  <a:srgbClr val="000000">
                    <a:alpha val="40000"/>
                  </a:srgbClr>
                </a:outerShdw>
              </a:effectLst>
              <a:latin typeface="Calibri"/>
            </a:endParaRPr>
          </a:p>
          <a:p>
            <a:pPr>
              <a:lnSpc>
                <a:spcPct val="120000"/>
              </a:lnSpc>
            </a:pPr>
            <a:r>
              <a:rPr lang="it-IT" b="1" kern="1200" dirty="0">
                <a:solidFill>
                  <a:srgbClr val="1F497D"/>
                </a:solidFill>
                <a:latin typeface="Arial"/>
                <a:ea typeface="Arial"/>
                <a:cs typeface="Arial"/>
              </a:rPr>
              <a:t>ESCLUSIONE AUTOMATICA DELLE OFFERTE ANOMALE</a:t>
            </a:r>
          </a:p>
          <a:p>
            <a:pPr marL="457200" algn="just"/>
            <a:r>
              <a:rPr lang="it-IT" sz="1600" dirty="0">
                <a:solidFill>
                  <a:srgbClr val="0070C0"/>
                </a:solidFill>
                <a:latin typeface="Arial"/>
                <a:ea typeface="Times New Roman"/>
              </a:rPr>
              <a:t> </a:t>
            </a:r>
            <a:endParaRPr lang="it-IT" sz="1600" dirty="0">
              <a:solidFill>
                <a:srgbClr val="00000A"/>
              </a:solidFill>
              <a:ea typeface="Times New Roman"/>
            </a:endParaRPr>
          </a:p>
          <a:p>
            <a:pPr marL="342900" lvl="0" indent="-342900" algn="just">
              <a:buSzPts val="1000"/>
              <a:buFont typeface="Symbol"/>
              <a:buChar char=""/>
              <a:tabLst>
                <a:tab pos="457200" algn="l"/>
              </a:tabLst>
            </a:pPr>
            <a:r>
              <a:rPr lang="it-IT" sz="1600" b="1" dirty="0" smtClean="0">
                <a:solidFill>
                  <a:srgbClr val="00000A"/>
                </a:solidFill>
                <a:latin typeface="Arial"/>
                <a:ea typeface="Times New Roman"/>
              </a:rPr>
              <a:t>possibilità </a:t>
            </a:r>
            <a:r>
              <a:rPr lang="it-IT" sz="1600" b="1" dirty="0">
                <a:solidFill>
                  <a:srgbClr val="00000A"/>
                </a:solidFill>
                <a:latin typeface="Arial"/>
                <a:ea typeface="Times New Roman"/>
              </a:rPr>
              <a:t>di ricorrere al criterio del minor prezzo elevata fino a 2 mln</a:t>
            </a:r>
            <a:r>
              <a:rPr lang="it-IT" sz="1600" dirty="0">
                <a:solidFill>
                  <a:srgbClr val="00000A"/>
                </a:solidFill>
                <a:latin typeface="Arial"/>
                <a:ea typeface="Times New Roman"/>
              </a:rPr>
              <a:t> di euro; per tali importi, </a:t>
            </a:r>
            <a:r>
              <a:rPr lang="it-IT" sz="1600" b="1" dirty="0">
                <a:solidFill>
                  <a:srgbClr val="00000A"/>
                </a:solidFill>
                <a:latin typeface="Arial"/>
                <a:ea typeface="Times New Roman"/>
              </a:rPr>
              <a:t>in via facoltativa</a:t>
            </a:r>
            <a:r>
              <a:rPr lang="it-IT" sz="1600" dirty="0">
                <a:solidFill>
                  <a:srgbClr val="00000A"/>
                </a:solidFill>
                <a:latin typeface="Arial"/>
                <a:ea typeface="Times New Roman"/>
              </a:rPr>
              <a:t>, possibilità di </a:t>
            </a:r>
            <a:r>
              <a:rPr lang="it-IT" sz="1600" b="1" dirty="0">
                <a:solidFill>
                  <a:srgbClr val="00000A"/>
                </a:solidFill>
                <a:latin typeface="Arial"/>
                <a:ea typeface="Times New Roman"/>
              </a:rPr>
              <a:t>esclusione automatica</a:t>
            </a:r>
            <a:r>
              <a:rPr lang="it-IT" sz="1600" dirty="0">
                <a:solidFill>
                  <a:srgbClr val="00000A"/>
                </a:solidFill>
                <a:latin typeface="Arial"/>
                <a:ea typeface="Times New Roman"/>
              </a:rPr>
              <a:t> </a:t>
            </a:r>
            <a:r>
              <a:rPr lang="it-IT" sz="1600" b="1" dirty="0">
                <a:solidFill>
                  <a:srgbClr val="00000A"/>
                </a:solidFill>
                <a:latin typeface="Arial"/>
                <a:ea typeface="Times New Roman"/>
              </a:rPr>
              <a:t>con metodo antiturbativa </a:t>
            </a:r>
            <a:r>
              <a:rPr lang="it-IT" sz="1600" dirty="0">
                <a:solidFill>
                  <a:srgbClr val="00000A"/>
                </a:solidFill>
                <a:latin typeface="Arial"/>
                <a:ea typeface="Times New Roman"/>
              </a:rPr>
              <a:t>(art. 95 comma 4</a:t>
            </a:r>
            <a:r>
              <a:rPr lang="it-IT" sz="1600" dirty="0" smtClean="0">
                <a:solidFill>
                  <a:srgbClr val="00000A"/>
                </a:solidFill>
                <a:latin typeface="Arial"/>
                <a:ea typeface="Times New Roman"/>
              </a:rPr>
              <a:t>) ; ciò a condizione che </a:t>
            </a:r>
            <a:endParaRPr lang="it-IT" sz="1600" b="1" dirty="0" smtClean="0">
              <a:solidFill>
                <a:srgbClr val="00000A"/>
              </a:solidFill>
              <a:latin typeface="Arial"/>
              <a:ea typeface="Times New Roman"/>
            </a:endParaRPr>
          </a:p>
          <a:p>
            <a:pPr lvl="0" algn="just">
              <a:buSzPts val="1000"/>
              <a:tabLst>
                <a:tab pos="457200" algn="l"/>
              </a:tabLst>
            </a:pPr>
            <a:endParaRPr lang="it-IT" sz="1600" b="1" dirty="0" smtClean="0">
              <a:solidFill>
                <a:srgbClr val="00000A"/>
              </a:solidFill>
              <a:latin typeface="Arial"/>
              <a:ea typeface="Times New Roman"/>
            </a:endParaRPr>
          </a:p>
          <a:p>
            <a:pPr lvl="0" algn="just">
              <a:buSzPts val="1000"/>
              <a:tabLst>
                <a:tab pos="457200" algn="l"/>
              </a:tabLst>
            </a:pPr>
            <a:r>
              <a:rPr lang="it-IT" sz="1600" b="1" dirty="0" smtClean="0">
                <a:solidFill>
                  <a:srgbClr val="00000A"/>
                </a:solidFill>
                <a:latin typeface="Arial"/>
                <a:ea typeface="Times New Roman"/>
              </a:rPr>
              <a:t>-     procedure </a:t>
            </a:r>
            <a:r>
              <a:rPr lang="it-IT" sz="1600" b="1" dirty="0">
                <a:solidFill>
                  <a:srgbClr val="00000A"/>
                </a:solidFill>
                <a:latin typeface="Arial"/>
                <a:ea typeface="Times New Roman"/>
              </a:rPr>
              <a:t>ordinarie</a:t>
            </a:r>
            <a:r>
              <a:rPr lang="it-IT" sz="1600" dirty="0">
                <a:solidFill>
                  <a:srgbClr val="00000A"/>
                </a:solidFill>
                <a:latin typeface="Arial"/>
                <a:ea typeface="Times New Roman"/>
              </a:rPr>
              <a:t>, </a:t>
            </a:r>
            <a:endParaRPr lang="it-IT" sz="1600" dirty="0" smtClean="0">
              <a:solidFill>
                <a:srgbClr val="00000A"/>
              </a:solidFill>
              <a:latin typeface="Arial"/>
              <a:ea typeface="Times New Roman"/>
            </a:endParaRPr>
          </a:p>
          <a:p>
            <a:pPr lvl="0" algn="just">
              <a:buSzPts val="1000"/>
              <a:tabLst>
                <a:tab pos="457200" algn="l"/>
              </a:tabLst>
            </a:pPr>
            <a:r>
              <a:rPr lang="it-IT" sz="1600" b="1" dirty="0" smtClean="0">
                <a:solidFill>
                  <a:srgbClr val="00000A"/>
                </a:solidFill>
                <a:latin typeface="Arial"/>
                <a:ea typeface="Times New Roman"/>
              </a:rPr>
              <a:t>-     gare </a:t>
            </a:r>
            <a:r>
              <a:rPr lang="it-IT" sz="1600" b="1" dirty="0">
                <a:solidFill>
                  <a:srgbClr val="00000A"/>
                </a:solidFill>
                <a:latin typeface="Arial"/>
                <a:ea typeface="Times New Roman"/>
              </a:rPr>
              <a:t>su progetto esecutivo, </a:t>
            </a: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r>
              <a:rPr lang="it-IT" sz="1600" dirty="0">
                <a:solidFill>
                  <a:srgbClr val="00000A"/>
                </a:solidFill>
                <a:latin typeface="Arial"/>
                <a:ea typeface="Times New Roman"/>
              </a:rPr>
              <a:t>deroga a tale </a:t>
            </a:r>
            <a:r>
              <a:rPr lang="it-IT" sz="1600" dirty="0" smtClean="0">
                <a:solidFill>
                  <a:srgbClr val="00000A"/>
                </a:solidFill>
                <a:latin typeface="Arial"/>
                <a:ea typeface="Times New Roman"/>
              </a:rPr>
              <a:t>previsione </a:t>
            </a:r>
            <a:r>
              <a:rPr lang="it-IT" sz="1600" dirty="0">
                <a:solidFill>
                  <a:srgbClr val="00000A"/>
                </a:solidFill>
                <a:latin typeface="Arial"/>
                <a:ea typeface="Times New Roman"/>
              </a:rPr>
              <a:t>per i lavori sui beni culturali, il criterio del minor prezzo è ammesso fino a 500.000 euro </a:t>
            </a:r>
            <a:r>
              <a:rPr lang="it-IT" sz="1600" dirty="0" smtClean="0">
                <a:solidFill>
                  <a:srgbClr val="00000A"/>
                </a:solidFill>
                <a:latin typeface="Arial"/>
                <a:ea typeface="Times New Roman"/>
              </a:rPr>
              <a:t>( Art. 148)</a:t>
            </a:r>
          </a:p>
          <a:p>
            <a:pPr marL="342900" lvl="0" indent="-342900" algn="just">
              <a:buSzPts val="1000"/>
              <a:buFont typeface="Symbol"/>
              <a:buChar char=""/>
              <a:tabLst>
                <a:tab pos="457200" algn="l"/>
              </a:tabLst>
            </a:pPr>
            <a:endParaRPr lang="it-IT" sz="1600" dirty="0">
              <a:solidFill>
                <a:srgbClr val="00000A"/>
              </a:solidFill>
              <a:latin typeface="Arial"/>
              <a:ea typeface="Times New Roman"/>
            </a:endParaRPr>
          </a:p>
          <a:p>
            <a:pPr marL="342900" lvl="0" indent="-342900" algn="just">
              <a:buSzPts val="1000"/>
              <a:buFont typeface="Symbol"/>
              <a:buChar char=""/>
              <a:tabLst>
                <a:tab pos="457200" algn="l"/>
              </a:tabLst>
            </a:pPr>
            <a:endParaRPr lang="it-IT" sz="1600" dirty="0">
              <a:solidFill>
                <a:srgbClr val="00000A"/>
              </a:solidFill>
              <a:ea typeface="Times New Roman"/>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9</a:t>
            </a:fld>
            <a:endParaRPr lang="it-IT" dirty="0"/>
          </a:p>
        </p:txBody>
      </p:sp>
    </p:spTree>
    <p:extLst>
      <p:ext uri="{BB962C8B-B14F-4D97-AF65-F5344CB8AC3E}">
        <p14:creationId xmlns:p14="http://schemas.microsoft.com/office/powerpoint/2010/main" val="2143086017"/>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i Office">
      <a:majorFont>
        <a:latin typeface="Calibri"/>
        <a:ea typeface="Calibri"/>
        <a:cs typeface="Calibri"/>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2117</TotalTime>
  <Words>4880</Words>
  <Application>Microsoft Office PowerPoint</Application>
  <PresentationFormat>Presentazione su schermo (4:3)</PresentationFormat>
  <Paragraphs>530</Paragraphs>
  <Slides>61</Slides>
  <Notes>46</Notes>
  <HiddenSlides>0</HiddenSlides>
  <MMClips>0</MMClips>
  <ScaleCrop>false</ScaleCrop>
  <HeadingPairs>
    <vt:vector size="4" baseType="variant">
      <vt:variant>
        <vt:lpstr>Tema</vt:lpstr>
      </vt:variant>
      <vt:variant>
        <vt:i4>1</vt:i4>
      </vt:variant>
      <vt:variant>
        <vt:lpstr>Titoli diapositive</vt:lpstr>
      </vt:variant>
      <vt:variant>
        <vt:i4>61</vt:i4>
      </vt:variant>
    </vt:vector>
  </HeadingPairs>
  <TitlesOfParts>
    <vt:vector size="62" baseType="lpstr">
      <vt:lpstr>NewsPrint</vt:lpstr>
      <vt:lpstr>          DECRETO CORRETTIVO DEL  NUOVO CODICE DEI CONTRATTI PUBBLICI     Sintesi delle principali novità       Bari, 28 Giugno 2017  </vt:lpstr>
      <vt:lpstr>Sulla Gazzetta Ufficiale n.103 del 5 maggio 2017 (S.O. n.22), è stato pubblicato il D. Lgs. 19 aprile 2017, n. 56, recante: “Disposizioni integrative e correttive del decreto legislativo 18 aprile 2016, n. 50”.    Il decreto entrerà in vigore decorsi quindici giorni dalla data di pubblicazione nella Gazzetta Ufficiale, ossia il  20 maggio 2017.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NUOVO CODICE DEI CONTRATTI PUBBLICI     ANALISI DELLE PRINCIPALI NOVITÀ      SIRACUSA 30 giugno 2016</dc:title>
  <dc:creator>Melis Paolo</dc:creator>
  <cp:lastModifiedBy>Candidi Matteo</cp:lastModifiedBy>
  <cp:revision>293</cp:revision>
  <cp:lastPrinted>2017-05-22T13:32:46Z</cp:lastPrinted>
  <dcterms:modified xsi:type="dcterms:W3CDTF">2017-06-27T12:10:10Z</dcterms:modified>
</cp:coreProperties>
</file>